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256" r:id="rId2"/>
    <p:sldId id="257" r:id="rId3"/>
    <p:sldId id="258" r:id="rId4"/>
    <p:sldId id="289" r:id="rId5"/>
    <p:sldId id="287" r:id="rId6"/>
    <p:sldId id="278" r:id="rId7"/>
    <p:sldId id="259" r:id="rId8"/>
    <p:sldId id="263" r:id="rId9"/>
    <p:sldId id="264" r:id="rId10"/>
    <p:sldId id="277" r:id="rId11"/>
    <p:sldId id="265" r:id="rId12"/>
    <p:sldId id="266" r:id="rId13"/>
    <p:sldId id="304" r:id="rId14"/>
    <p:sldId id="292" r:id="rId15"/>
    <p:sldId id="267" r:id="rId16"/>
    <p:sldId id="294" r:id="rId17"/>
    <p:sldId id="305" r:id="rId18"/>
    <p:sldId id="301" r:id="rId19"/>
    <p:sldId id="302" r:id="rId20"/>
    <p:sldId id="296" r:id="rId21"/>
    <p:sldId id="300" r:id="rId22"/>
    <p:sldId id="310" r:id="rId23"/>
    <p:sldId id="313" r:id="rId24"/>
    <p:sldId id="312" r:id="rId25"/>
    <p:sldId id="314" r:id="rId26"/>
    <p:sldId id="261" r:id="rId27"/>
    <p:sldId id="291" r:id="rId28"/>
    <p:sldId id="262" r:id="rId29"/>
    <p:sldId id="316" r:id="rId30"/>
    <p:sldId id="303" r:id="rId31"/>
    <p:sldId id="295" r:id="rId32"/>
    <p:sldId id="298" r:id="rId33"/>
    <p:sldId id="299" r:id="rId34"/>
    <p:sldId id="306" r:id="rId35"/>
    <p:sldId id="307" r:id="rId36"/>
    <p:sldId id="308" r:id="rId37"/>
    <p:sldId id="279" r:id="rId38"/>
    <p:sldId id="31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8" d="100"/>
          <a:sy n="108" d="100"/>
        </p:scale>
        <p:origin x="1088" y="8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60CC5-891D-4592-B54F-046E2FF67BE5}" type="datetimeFigureOut">
              <a:rPr lang="zh-CN" altLang="en-US" smtClean="0"/>
              <a:t>2023/6/19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CBBF8-7430-4654-8DC8-0AE56BF9EE2F}" type="slidenum">
              <a:rPr lang="zh-CN" altLang="en-US" smtClean="0"/>
              <a:t>‹#›</a:t>
            </a:fld>
            <a:endParaRPr lang="zh-CN" altLang="en-US"/>
          </a:p>
        </p:txBody>
      </p:sp>
    </p:spTree>
    <p:extLst>
      <p:ext uri="{BB962C8B-B14F-4D97-AF65-F5344CB8AC3E}">
        <p14:creationId xmlns:p14="http://schemas.microsoft.com/office/powerpoint/2010/main" val="140322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大家上午好，我叫陈鹏辉，来自扬州大学物理学院，首先特别感谢会务组给我这次汇报工作的机会，以下是我的合作者。</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a:t>
            </a:fld>
            <a:endParaRPr lang="zh-CN" altLang="en-US"/>
          </a:p>
        </p:txBody>
      </p:sp>
    </p:spTree>
    <p:extLst>
      <p:ext uri="{BB962C8B-B14F-4D97-AF65-F5344CB8AC3E}">
        <p14:creationId xmlns:p14="http://schemas.microsoft.com/office/powerpoint/2010/main" val="4145656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考虑了一种动力学形变，当然是四极形变，我们认为从弹靶初始形变到转移核子之后的形变不是瞬间转变的，会存在一个时间演化。基于这样一个动力学形变和形变能量公式，我们会到的考虑动力学形变的势能面。在主方程中输入包含动力学形变的主方程，这样我们就近似在双核模型中考虑了动力学形变。</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10</a:t>
            </a:fld>
            <a:endParaRPr lang="zh-CN" altLang="en-US"/>
          </a:p>
        </p:txBody>
      </p:sp>
    </p:spTree>
    <p:extLst>
      <p:ext uri="{BB962C8B-B14F-4D97-AF65-F5344CB8AC3E}">
        <p14:creationId xmlns:p14="http://schemas.microsoft.com/office/powerpoint/2010/main" val="102606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基于这样一个主方程，我们计算了</a:t>
            </a:r>
            <a:r>
              <a:rPr lang="en-US" altLang="zh-CN" dirty="0"/>
              <a:t>136Xe+208Pb</a:t>
            </a:r>
            <a:r>
              <a:rPr lang="zh-CN" altLang="en-US" dirty="0"/>
              <a:t>，在</a:t>
            </a:r>
            <a:r>
              <a:rPr lang="en-US" altLang="zh-CN" dirty="0"/>
              <a:t>6.4/u</a:t>
            </a:r>
            <a:r>
              <a:rPr lang="zh-CN" altLang="en-US" dirty="0"/>
              <a:t>能量下，弹靶之间转移核子随时间的演化。</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11</a:t>
            </a:fld>
            <a:endParaRPr lang="zh-CN" altLang="en-US"/>
          </a:p>
        </p:txBody>
      </p:sp>
    </p:spTree>
    <p:extLst>
      <p:ext uri="{BB962C8B-B14F-4D97-AF65-F5344CB8AC3E}">
        <p14:creationId xmlns:p14="http://schemas.microsoft.com/office/powerpoint/2010/main" val="2072932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存活过程，我们基于</a:t>
            </a:r>
            <a:r>
              <a:rPr lang="en-US" altLang="zh-CN" dirty="0" err="1"/>
              <a:t>wf</a:t>
            </a:r>
            <a:r>
              <a:rPr lang="zh-CN" altLang="en-US" dirty="0"/>
              <a:t>蒸发理论发展了一个蒸发统计模型，用于计算复合核的存活几率。该模型是通过粒子的衰变宽度来计算不同粒子之间的竞争。</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12</a:t>
            </a:fld>
            <a:endParaRPr lang="zh-CN" altLang="en-US"/>
          </a:p>
        </p:txBody>
      </p:sp>
    </p:spTree>
    <p:extLst>
      <p:ext uri="{BB962C8B-B14F-4D97-AF65-F5344CB8AC3E}">
        <p14:creationId xmlns:p14="http://schemas.microsoft.com/office/powerpoint/2010/main" val="27699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14</a:t>
            </a:fld>
            <a:endParaRPr lang="zh-CN" altLang="en-US"/>
          </a:p>
        </p:txBody>
      </p:sp>
    </p:spTree>
    <p:extLst>
      <p:ext uri="{BB962C8B-B14F-4D97-AF65-F5344CB8AC3E}">
        <p14:creationId xmlns:p14="http://schemas.microsoft.com/office/powerpoint/2010/main" val="252038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15</a:t>
            </a:fld>
            <a:endParaRPr lang="zh-CN" altLang="en-US"/>
          </a:p>
        </p:txBody>
      </p:sp>
    </p:spTree>
    <p:extLst>
      <p:ext uri="{BB962C8B-B14F-4D97-AF65-F5344CB8AC3E}">
        <p14:creationId xmlns:p14="http://schemas.microsoft.com/office/powerpoint/2010/main" val="308388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16</a:t>
            </a:fld>
            <a:endParaRPr lang="zh-CN" altLang="en-US"/>
          </a:p>
        </p:txBody>
      </p:sp>
    </p:spTree>
    <p:extLst>
      <p:ext uri="{BB962C8B-B14F-4D97-AF65-F5344CB8AC3E}">
        <p14:creationId xmlns:p14="http://schemas.microsoft.com/office/powerpoint/2010/main" val="229833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18</a:t>
            </a:fld>
            <a:endParaRPr lang="zh-CN" altLang="en-US"/>
          </a:p>
        </p:txBody>
      </p:sp>
    </p:spTree>
    <p:extLst>
      <p:ext uri="{BB962C8B-B14F-4D97-AF65-F5344CB8AC3E}">
        <p14:creationId xmlns:p14="http://schemas.microsoft.com/office/powerpoint/2010/main" val="283299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19</a:t>
            </a:fld>
            <a:endParaRPr lang="zh-CN" altLang="en-US"/>
          </a:p>
        </p:txBody>
      </p:sp>
    </p:spTree>
    <p:extLst>
      <p:ext uri="{BB962C8B-B14F-4D97-AF65-F5344CB8AC3E}">
        <p14:creationId xmlns:p14="http://schemas.microsoft.com/office/powerpoint/2010/main" val="611574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20</a:t>
            </a:fld>
            <a:endParaRPr lang="zh-CN" altLang="en-US"/>
          </a:p>
        </p:txBody>
      </p:sp>
    </p:spTree>
    <p:extLst>
      <p:ext uri="{BB962C8B-B14F-4D97-AF65-F5344CB8AC3E}">
        <p14:creationId xmlns:p14="http://schemas.microsoft.com/office/powerpoint/2010/main" val="3897250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21</a:t>
            </a:fld>
            <a:endParaRPr lang="zh-CN" altLang="en-US"/>
          </a:p>
        </p:txBody>
      </p:sp>
    </p:spTree>
    <p:extLst>
      <p:ext uri="{BB962C8B-B14F-4D97-AF65-F5344CB8AC3E}">
        <p14:creationId xmlns:p14="http://schemas.microsoft.com/office/powerpoint/2010/main" val="117037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我的报告分为以下五个部分：</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a:t>
            </a:fld>
            <a:endParaRPr lang="zh-CN" altLang="en-US"/>
          </a:p>
        </p:txBody>
      </p:sp>
    </p:spTree>
    <p:extLst>
      <p:ext uri="{BB962C8B-B14F-4D97-AF65-F5344CB8AC3E}">
        <p14:creationId xmlns:p14="http://schemas.microsoft.com/office/powerpoint/2010/main" val="328928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23</a:t>
            </a:fld>
            <a:endParaRPr lang="zh-CN" altLang="en-US"/>
          </a:p>
        </p:txBody>
      </p:sp>
    </p:spTree>
    <p:extLst>
      <p:ext uri="{BB962C8B-B14F-4D97-AF65-F5344CB8AC3E}">
        <p14:creationId xmlns:p14="http://schemas.microsoft.com/office/powerpoint/2010/main" val="8561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24</a:t>
            </a:fld>
            <a:endParaRPr lang="zh-CN" altLang="en-US"/>
          </a:p>
        </p:txBody>
      </p:sp>
    </p:spTree>
    <p:extLst>
      <p:ext uri="{BB962C8B-B14F-4D97-AF65-F5344CB8AC3E}">
        <p14:creationId xmlns:p14="http://schemas.microsoft.com/office/powerpoint/2010/main" val="381847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25</a:t>
            </a:fld>
            <a:endParaRPr lang="zh-CN" altLang="en-US"/>
          </a:p>
        </p:txBody>
      </p:sp>
    </p:spTree>
    <p:extLst>
      <p:ext uri="{BB962C8B-B14F-4D97-AF65-F5344CB8AC3E}">
        <p14:creationId xmlns:p14="http://schemas.microsoft.com/office/powerpoint/2010/main" val="397970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31</a:t>
            </a:fld>
            <a:endParaRPr lang="zh-CN" altLang="en-US"/>
          </a:p>
        </p:txBody>
      </p:sp>
    </p:spTree>
    <p:extLst>
      <p:ext uri="{BB962C8B-B14F-4D97-AF65-F5344CB8AC3E}">
        <p14:creationId xmlns:p14="http://schemas.microsoft.com/office/powerpoint/2010/main" val="330430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32</a:t>
            </a:fld>
            <a:endParaRPr lang="zh-CN" altLang="en-US"/>
          </a:p>
        </p:txBody>
      </p:sp>
    </p:spTree>
    <p:extLst>
      <p:ext uri="{BB962C8B-B14F-4D97-AF65-F5344CB8AC3E}">
        <p14:creationId xmlns:p14="http://schemas.microsoft.com/office/powerpoint/2010/main" val="414779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33</a:t>
            </a:fld>
            <a:endParaRPr lang="zh-CN" altLang="en-US"/>
          </a:p>
        </p:txBody>
      </p:sp>
    </p:spTree>
    <p:extLst>
      <p:ext uri="{BB962C8B-B14F-4D97-AF65-F5344CB8AC3E}">
        <p14:creationId xmlns:p14="http://schemas.microsoft.com/office/powerpoint/2010/main" val="121267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34</a:t>
            </a:fld>
            <a:endParaRPr lang="zh-CN" altLang="en-US"/>
          </a:p>
        </p:txBody>
      </p:sp>
    </p:spTree>
    <p:extLst>
      <p:ext uri="{BB962C8B-B14F-4D97-AF65-F5344CB8AC3E}">
        <p14:creationId xmlns:p14="http://schemas.microsoft.com/office/powerpoint/2010/main" val="215386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35</a:t>
            </a:fld>
            <a:endParaRPr lang="zh-CN" altLang="en-US"/>
          </a:p>
        </p:txBody>
      </p:sp>
    </p:spTree>
    <p:extLst>
      <p:ext uri="{BB962C8B-B14F-4D97-AF65-F5344CB8AC3E}">
        <p14:creationId xmlns:p14="http://schemas.microsoft.com/office/powerpoint/2010/main" val="1929723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36</a:t>
            </a:fld>
            <a:endParaRPr lang="zh-CN" altLang="en-US"/>
          </a:p>
        </p:txBody>
      </p:sp>
    </p:spTree>
    <p:extLst>
      <p:ext uri="{BB962C8B-B14F-4D97-AF65-F5344CB8AC3E}">
        <p14:creationId xmlns:p14="http://schemas.microsoft.com/office/powerpoint/2010/main" val="359444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我们主要是通过熔合蒸发和多核子转移反应来研究丰质子锕系新核素，对于多核子转移反应我们选用以下弹靶组合，对于熔合蒸发反应我们选用这些弹靶组合，反应能量在库仑位垒附近。</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38</a:t>
            </a:fld>
            <a:endParaRPr lang="zh-CN" altLang="en-US"/>
          </a:p>
        </p:txBody>
      </p:sp>
    </p:spTree>
    <p:extLst>
      <p:ext uri="{BB962C8B-B14F-4D97-AF65-F5344CB8AC3E}">
        <p14:creationId xmlns:p14="http://schemas.microsoft.com/office/powerpoint/2010/main" val="5539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这是核素图，图中横坐标是中子数，纵坐标是质子数；图中不同颜色的点代表不同原子核的不同衰变类型，上下两条线分别是理论预言的质子和中子滴线，滴线内仍具有大量未被合成的核素，本次研究的目标核区是质子滴线内</a:t>
            </a:r>
            <a:r>
              <a:rPr lang="en-US" altLang="zh-CN" dirty="0"/>
              <a:t>Z=93-100</a:t>
            </a:r>
            <a:r>
              <a:rPr lang="zh-CN" altLang="en-US" dirty="0"/>
              <a:t>的锕系新核素。</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3</a:t>
            </a:fld>
            <a:endParaRPr lang="zh-CN" altLang="en-US"/>
          </a:p>
        </p:txBody>
      </p:sp>
    </p:spTree>
    <p:extLst>
      <p:ext uri="{BB962C8B-B14F-4D97-AF65-F5344CB8AC3E}">
        <p14:creationId xmlns:p14="http://schemas.microsoft.com/office/powerpoint/2010/main" val="98033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这是核素图，图中横坐标是中子数，纵坐标是质子数；图中不同颜色的点代表不同原子核的不同衰变类型，上下两条线分别是理论预言的质子和中子滴线，滴线内仍具有大量未被合成的核素，本次研究的目标核区是质子滴线内</a:t>
            </a:r>
            <a:r>
              <a:rPr lang="en-US" altLang="zh-CN" dirty="0"/>
              <a:t>Z=93-100</a:t>
            </a:r>
            <a:r>
              <a:rPr lang="zh-CN" altLang="en-US" dirty="0"/>
              <a:t>的锕系新核素。</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4</a:t>
            </a:fld>
            <a:endParaRPr lang="zh-CN" altLang="en-US"/>
          </a:p>
        </p:txBody>
      </p:sp>
    </p:spTree>
    <p:extLst>
      <p:ext uri="{BB962C8B-B14F-4D97-AF65-F5344CB8AC3E}">
        <p14:creationId xmlns:p14="http://schemas.microsoft.com/office/powerpoint/2010/main" val="350754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这是核素图，图中横坐标是中子数，纵坐标是质子数；图中不同颜色的点代表不同原子核的不同衰变类型，上下两条线分别是理论预言的质子和中子滴线，滴线内仍具有大量未被合成的核素，本次研究的目标核区是质子滴线内</a:t>
            </a:r>
            <a:r>
              <a:rPr lang="en-US" altLang="zh-CN" dirty="0"/>
              <a:t>Z=93-100</a:t>
            </a:r>
            <a:r>
              <a:rPr lang="zh-CN" altLang="en-US" dirty="0"/>
              <a:t>的锕系新核素。</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5</a:t>
            </a:fld>
            <a:endParaRPr lang="zh-CN" altLang="en-US"/>
          </a:p>
        </p:txBody>
      </p:sp>
    </p:spTree>
    <p:extLst>
      <p:ext uri="{BB962C8B-B14F-4D97-AF65-F5344CB8AC3E}">
        <p14:creationId xmlns:p14="http://schemas.microsoft.com/office/powerpoint/2010/main" val="429438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目前研究合成新核素的理论模型主要有：宏观动力学模型、涨落耗散模型、双核系统模型、核子集体化模型等唯象模型，以及量子分子动力学模型、时间依赖的</a:t>
            </a:r>
            <a:r>
              <a:rPr lang="en-US" altLang="zh-CN" dirty="0"/>
              <a:t>HF</a:t>
            </a:r>
            <a:r>
              <a:rPr lang="zh-CN" altLang="en-US" dirty="0"/>
              <a:t>模型等微观模型。我们采用的模型是双核系统模型。</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6</a:t>
            </a:fld>
            <a:endParaRPr lang="zh-CN" altLang="en-US"/>
          </a:p>
        </p:txBody>
      </p:sp>
    </p:spTree>
    <p:extLst>
      <p:ext uri="{BB962C8B-B14F-4D97-AF65-F5344CB8AC3E}">
        <p14:creationId xmlns:p14="http://schemas.microsoft.com/office/powerpoint/2010/main" val="70295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核模型描述合成新核素分三个阶段：俘获、熔合或转移、退激。用蒸发剩余截面方程来计算目标核的合成截面，其中三项分别是计算俘获几率、熔合或转移几率、存活几率。接下来我将分别简要介绍这三个阶段。</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7</a:t>
            </a:fld>
            <a:endParaRPr lang="zh-CN" altLang="en-US"/>
          </a:p>
        </p:txBody>
      </p:sp>
    </p:spTree>
    <p:extLst>
      <p:ext uri="{BB962C8B-B14F-4D97-AF65-F5344CB8AC3E}">
        <p14:creationId xmlns:p14="http://schemas.microsoft.com/office/powerpoint/2010/main" val="22566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我们基于</a:t>
            </a:r>
            <a:r>
              <a:rPr lang="en-US" altLang="zh-CN" dirty="0"/>
              <a:t>Hill-Wheeler</a:t>
            </a:r>
            <a:r>
              <a:rPr lang="zh-CN" altLang="en-US" dirty="0"/>
              <a:t>方程计算位垒穿透几率，</a:t>
            </a:r>
            <a:r>
              <a:rPr lang="en-US" altLang="zh-CN" dirty="0"/>
              <a:t>f(B)</a:t>
            </a:r>
            <a:r>
              <a:rPr lang="zh-CN" altLang="en-US" dirty="0"/>
              <a:t>是位垒函数，是为了考虑形变核带来的位垒分布。</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8</a:t>
            </a:fld>
            <a:endParaRPr lang="zh-CN" altLang="en-US"/>
          </a:p>
        </p:txBody>
      </p:sp>
    </p:spTree>
    <p:extLst>
      <p:ext uri="{BB962C8B-B14F-4D97-AF65-F5344CB8AC3E}">
        <p14:creationId xmlns:p14="http://schemas.microsoft.com/office/powerpoint/2010/main" val="373761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熔合或者转移过程，我们通过主方程来计算给定耗散能量的双核系统的几率随时间演化的，进而得到转移反应碎片的形成几率，或者熔合反应的熔合几率。</a:t>
            </a:r>
          </a:p>
        </p:txBody>
      </p:sp>
      <p:sp>
        <p:nvSpPr>
          <p:cNvPr id="4" name="灯片编号占位符 3"/>
          <p:cNvSpPr>
            <a:spLocks noGrp="1"/>
          </p:cNvSpPr>
          <p:nvPr>
            <p:ph type="sldNum" sz="quarter" idx="5"/>
          </p:nvPr>
        </p:nvSpPr>
        <p:spPr/>
        <p:txBody>
          <a:bodyPr/>
          <a:lstStyle/>
          <a:p>
            <a:fld id="{AC4CBBF8-7430-4654-8DC8-0AE56BF9EE2F}" type="slidenum">
              <a:rPr lang="zh-CN" altLang="en-US" smtClean="0"/>
              <a:t>9</a:t>
            </a:fld>
            <a:endParaRPr lang="zh-CN" altLang="en-US"/>
          </a:p>
        </p:txBody>
      </p:sp>
    </p:spTree>
    <p:extLst>
      <p:ext uri="{BB962C8B-B14F-4D97-AF65-F5344CB8AC3E}">
        <p14:creationId xmlns:p14="http://schemas.microsoft.com/office/powerpoint/2010/main" val="1890997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08BD4AA-A8CF-4653-ADE8-BEE8F80C05C7}" type="datetime1">
              <a:rPr lang="zh-CN" altLang="en-US" smtClean="0"/>
              <a:t>2023/6/19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243135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F2C939-1FD1-4C34-A93B-6CF241A01200}" type="datetime1">
              <a:rPr lang="zh-CN" altLang="en-US" smtClean="0"/>
              <a:t>2023/6/19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1975579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71CB0A-146E-474B-8E2D-40C602DEAC4E}" type="datetime1">
              <a:rPr lang="zh-CN" altLang="en-US" smtClean="0"/>
              <a:t>2023/6/19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249344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E7C81C4-5ADC-4451-BD92-1A9C48D05632}" type="datetime1">
              <a:rPr lang="zh-CN" altLang="en-US" smtClean="0"/>
              <a:t>2023/6/19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76378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0DBDCFF-71A9-4EED-8A8A-9C2C2F60AE14}" type="datetime1">
              <a:rPr lang="zh-CN" altLang="en-US" smtClean="0"/>
              <a:t>2023/6/19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310031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433CA98-16B3-4A33-AF04-EB339D72DE51}" type="datetime1">
              <a:rPr lang="zh-CN" altLang="en-US" smtClean="0"/>
              <a:t>2023/6/19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202268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3E2B774-F695-4508-A206-253DD992AF99}" type="datetime1">
              <a:rPr lang="zh-CN" altLang="en-US" smtClean="0"/>
              <a:t>2023/6/19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3151035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F4151A-91CF-4D90-B03B-B47AD6EEE031}" type="datetime1">
              <a:rPr lang="zh-CN" altLang="en-US" smtClean="0"/>
              <a:t>2023/6/19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259579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6AAAE0-074F-4FC0-992F-C7B925C7E966}" type="datetime1">
              <a:rPr lang="zh-CN" altLang="en-US" smtClean="0"/>
              <a:t>2023/6/19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21410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FE2DE92-33C5-446A-8CBC-280EB04B0E5E}" type="datetime1">
              <a:rPr lang="zh-CN" altLang="en-US" smtClean="0"/>
              <a:t>2023/6/19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1441523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D8BBFB8-7845-4713-9167-E2ED7E2AA44C}" type="datetime1">
              <a:rPr lang="zh-CN" altLang="en-US" smtClean="0"/>
              <a:t>2023/6/19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147493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95915-4098-4074-88AA-24F17C772D87}" type="datetime1">
              <a:rPr lang="zh-CN" altLang="en-US" smtClean="0"/>
              <a:t>2023/6/19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9DC64-E411-4F36-95D0-5F5A682441C1}" type="slidenum">
              <a:rPr lang="zh-CN" altLang="en-US" smtClean="0"/>
              <a:t>‹#›</a:t>
            </a:fld>
            <a:endParaRPr lang="zh-CN" altLang="en-US"/>
          </a:p>
        </p:txBody>
      </p:sp>
    </p:spTree>
    <p:extLst>
      <p:ext uri="{BB962C8B-B14F-4D97-AF65-F5344CB8AC3E}">
        <p14:creationId xmlns:p14="http://schemas.microsoft.com/office/powerpoint/2010/main" val="3401118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21834-6284-466B-A85D-B7E34086685C}"/>
              </a:ext>
            </a:extLst>
          </p:cNvPr>
          <p:cNvSpPr>
            <a:spLocks noGrp="1"/>
          </p:cNvSpPr>
          <p:nvPr>
            <p:ph type="ctrTitle"/>
          </p:nvPr>
        </p:nvSpPr>
        <p:spPr>
          <a:xfrm>
            <a:off x="573440" y="1436155"/>
            <a:ext cx="7772400" cy="1046163"/>
          </a:xfrm>
        </p:spPr>
        <p:txBody>
          <a:bodyPr>
            <a:normAutofit/>
          </a:bodyPr>
          <a:lstStyle/>
          <a:p>
            <a:r>
              <a:rPr lang="zh-CN" altLang="en-US" sz="4000" b="1" dirty="0">
                <a:latin typeface="楷体" panose="02010609060101010101" pitchFamily="49" charset="-122"/>
                <a:ea typeface="楷体" panose="02010609060101010101" pitchFamily="49" charset="-122"/>
              </a:rPr>
              <a:t>超重新元素合成机制研究</a:t>
            </a:r>
          </a:p>
        </p:txBody>
      </p:sp>
      <p:sp>
        <p:nvSpPr>
          <p:cNvPr id="3" name="副标题 2">
            <a:extLst>
              <a:ext uri="{FF2B5EF4-FFF2-40B4-BE49-F238E27FC236}">
                <a16:creationId xmlns:a16="http://schemas.microsoft.com/office/drawing/2014/main" id="{B499294D-9D4F-4BEC-ADB5-9D0C2E221E75}"/>
              </a:ext>
            </a:extLst>
          </p:cNvPr>
          <p:cNvSpPr>
            <a:spLocks noGrp="1"/>
          </p:cNvSpPr>
          <p:nvPr>
            <p:ph type="subTitle" idx="1"/>
          </p:nvPr>
        </p:nvSpPr>
        <p:spPr>
          <a:xfrm>
            <a:off x="8477" y="3053444"/>
            <a:ext cx="9076266" cy="3804555"/>
          </a:xfrm>
        </p:spPr>
        <p:txBody>
          <a:bodyPr>
            <a:noAutofit/>
          </a:bodyPr>
          <a:lstStyle/>
          <a:p>
            <a:r>
              <a:rPr lang="zh-CN" altLang="en-US" dirty="0">
                <a:latin typeface="楷体" panose="02010609060101010101" pitchFamily="49" charset="-122"/>
                <a:ea typeface="楷体" panose="02010609060101010101" pitchFamily="49" charset="-122"/>
              </a:rPr>
              <a:t>陈鹏辉</a:t>
            </a:r>
            <a:endParaRPr lang="en-US" altLang="zh-CN" dirty="0">
              <a:latin typeface="楷体" panose="02010609060101010101" pitchFamily="49" charset="-122"/>
              <a:ea typeface="楷体" panose="02010609060101010101" pitchFamily="49" charset="-122"/>
            </a:endParaRPr>
          </a:p>
          <a:p>
            <a:r>
              <a:rPr lang="en-US" altLang="zh-CN" dirty="0">
                <a:latin typeface="Times New Roman" panose="02020603050405020304" pitchFamily="18" charset="0"/>
                <a:cs typeface="Times New Roman" panose="02020603050405020304" pitchFamily="18" charset="0"/>
              </a:rPr>
              <a:t>chenpenghui@yzu.edu.cn</a:t>
            </a:r>
          </a:p>
          <a:p>
            <a:endParaRPr lang="en-US" altLang="zh-CN" dirty="0"/>
          </a:p>
          <a:p>
            <a:r>
              <a:rPr lang="zh-CN" altLang="en-US" dirty="0">
                <a:latin typeface="楷体" panose="02010609060101010101" pitchFamily="49" charset="-122"/>
                <a:ea typeface="楷体" panose="02010609060101010101" pitchFamily="49" charset="-122"/>
              </a:rPr>
              <a:t>扬州大学</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物理科学与技术学院</a:t>
            </a:r>
            <a:endParaRPr lang="en-US" altLang="zh-CN" dirty="0">
              <a:latin typeface="楷体" panose="02010609060101010101" pitchFamily="49" charset="-122"/>
              <a:ea typeface="楷体" panose="02010609060101010101" pitchFamily="49" charset="-122"/>
            </a:endParaRPr>
          </a:p>
          <a:p>
            <a:endParaRPr lang="en-US" altLang="zh-CN" dirty="0"/>
          </a:p>
          <a:p>
            <a:endParaRPr lang="en-US" altLang="zh-CN" dirty="0"/>
          </a:p>
          <a:p>
            <a:r>
              <a:rPr lang="zh-CN" altLang="en-US" sz="2000" dirty="0">
                <a:latin typeface="楷体" panose="02010609060101010101" pitchFamily="49" charset="-122"/>
                <a:ea typeface="楷体" panose="02010609060101010101" pitchFamily="49" charset="-122"/>
              </a:rPr>
              <a:t>合作者：</a:t>
            </a:r>
            <a:r>
              <a:rPr lang="zh-CN" altLang="en-US" sz="1800" dirty="0">
                <a:highlight>
                  <a:srgbClr val="FFFF00"/>
                </a:highlight>
                <a:latin typeface="楷体" panose="02010609060101010101" pitchFamily="49" charset="-122"/>
                <a:ea typeface="楷体" panose="02010609060101010101" pitchFamily="49" charset="-122"/>
              </a:rPr>
              <a:t>冯兆庆</a:t>
            </a:r>
            <a:r>
              <a:rPr lang="en-US" altLang="zh-CN" sz="1800" baseline="30000" dirty="0">
                <a:highlight>
                  <a:srgbClr val="FFFF00"/>
                </a:highlight>
                <a:latin typeface="楷体" panose="02010609060101010101" pitchFamily="49" charset="-122"/>
                <a:ea typeface="楷体" panose="02010609060101010101" pitchFamily="49" charset="-122"/>
              </a:rPr>
              <a:t>(SCUT)</a:t>
            </a:r>
            <a:r>
              <a:rPr lang="zh-CN" altLang="en-US" sz="1800" dirty="0">
                <a:highlight>
                  <a:srgbClr val="FFFF00"/>
                </a:highlight>
                <a:latin typeface="楷体" panose="02010609060101010101" pitchFamily="49" charset="-122"/>
                <a:ea typeface="楷体" panose="02010609060101010101" pitchFamily="49" charset="-122"/>
              </a:rPr>
              <a:t>、耿畅</a:t>
            </a:r>
            <a:r>
              <a:rPr lang="en-US" altLang="zh-CN" sz="1800" baseline="30000" dirty="0">
                <a:highlight>
                  <a:srgbClr val="FFFF00"/>
                </a:highlight>
                <a:latin typeface="楷体" panose="02010609060101010101" pitchFamily="49" charset="-122"/>
                <a:ea typeface="楷体" panose="02010609060101010101" pitchFamily="49" charset="-122"/>
              </a:rPr>
              <a:t>(YZU)</a:t>
            </a:r>
            <a:r>
              <a:rPr lang="zh-CN" altLang="en-US" sz="1800" dirty="0">
                <a:highlight>
                  <a:srgbClr val="FFFF00"/>
                </a:highlight>
                <a:latin typeface="楷体" panose="02010609060101010101" pitchFamily="49" charset="-122"/>
                <a:ea typeface="楷体" panose="02010609060101010101" pitchFamily="49" charset="-122"/>
              </a:rPr>
              <a:t>、吴浩</a:t>
            </a:r>
            <a:r>
              <a:rPr lang="en-US" altLang="zh-CN" sz="1800" baseline="30000" dirty="0">
                <a:highlight>
                  <a:srgbClr val="FFFF00"/>
                </a:highlight>
                <a:latin typeface="楷体" panose="02010609060101010101" pitchFamily="49" charset="-122"/>
                <a:ea typeface="楷体" panose="02010609060101010101" pitchFamily="49" charset="-122"/>
              </a:rPr>
              <a:t>(YZU) </a:t>
            </a:r>
            <a:r>
              <a:rPr lang="zh-CN" altLang="en-US" sz="1800" dirty="0">
                <a:highlight>
                  <a:srgbClr val="FFFF00"/>
                </a:highlight>
                <a:latin typeface="楷体" panose="02010609060101010101" pitchFamily="49" charset="-122"/>
                <a:ea typeface="楷体" panose="02010609060101010101" pitchFamily="49" charset="-122"/>
              </a:rPr>
              <a:t>、耿净净</a:t>
            </a:r>
            <a:r>
              <a:rPr lang="en-US" altLang="zh-CN" sz="1800" baseline="30000" dirty="0">
                <a:highlight>
                  <a:srgbClr val="FFFF00"/>
                </a:highlight>
                <a:latin typeface="楷体" panose="02010609060101010101" pitchFamily="49" charset="-122"/>
                <a:ea typeface="楷体" panose="02010609060101010101" pitchFamily="49" charset="-122"/>
              </a:rPr>
              <a:t>(YZU) </a:t>
            </a:r>
            <a:r>
              <a:rPr lang="zh-CN" altLang="en-US" sz="1800" dirty="0">
                <a:highlight>
                  <a:srgbClr val="FFFF00"/>
                </a:highlight>
                <a:latin typeface="楷体" panose="02010609060101010101" pitchFamily="49" charset="-122"/>
                <a:ea typeface="楷体" panose="02010609060101010101" pitchFamily="49" charset="-122"/>
              </a:rPr>
              <a:t>、王子涵</a:t>
            </a:r>
            <a:r>
              <a:rPr lang="en-US" altLang="zh-CN" sz="1800" baseline="30000" dirty="0">
                <a:highlight>
                  <a:srgbClr val="FFFF00"/>
                </a:highlight>
                <a:latin typeface="楷体" panose="02010609060101010101" pitchFamily="49" charset="-122"/>
                <a:ea typeface="楷体" panose="02010609060101010101" pitchFamily="49" charset="-122"/>
              </a:rPr>
              <a:t>(SCUT) </a:t>
            </a:r>
            <a:r>
              <a:rPr lang="zh-CN" altLang="en-US" sz="1800" dirty="0">
                <a:highlight>
                  <a:srgbClr val="FFFF00"/>
                </a:highlight>
                <a:latin typeface="楷体" panose="02010609060101010101" pitchFamily="49" charset="-122"/>
                <a:ea typeface="楷体" panose="02010609060101010101" pitchFamily="49" charset="-122"/>
              </a:rPr>
              <a:t>、曾祥华</a:t>
            </a:r>
            <a:r>
              <a:rPr lang="en-US" altLang="zh-CN" sz="1800" baseline="30000" dirty="0">
                <a:highlight>
                  <a:srgbClr val="FFFF00"/>
                </a:highlight>
                <a:latin typeface="楷体" panose="02010609060101010101" pitchFamily="49" charset="-122"/>
                <a:ea typeface="楷体" panose="02010609060101010101" pitchFamily="49" charset="-122"/>
              </a:rPr>
              <a:t>(YZU)</a:t>
            </a:r>
            <a:endParaRPr lang="zh-CN" altLang="en-US" sz="1800" dirty="0">
              <a:highlight>
                <a:srgbClr val="FFFF00"/>
              </a:highlight>
              <a:latin typeface="楷体" panose="02010609060101010101" pitchFamily="49" charset="-122"/>
              <a:ea typeface="楷体" panose="02010609060101010101" pitchFamily="49" charset="-122"/>
            </a:endParaRPr>
          </a:p>
        </p:txBody>
      </p:sp>
      <p:sp>
        <p:nvSpPr>
          <p:cNvPr id="4" name="标题 1">
            <a:extLst>
              <a:ext uri="{FF2B5EF4-FFF2-40B4-BE49-F238E27FC236}">
                <a16:creationId xmlns:a16="http://schemas.microsoft.com/office/drawing/2014/main" id="{30CFE67E-9E41-4233-8A4C-6DB6120A9709}"/>
              </a:ext>
            </a:extLst>
          </p:cNvPr>
          <p:cNvSpPr txBox="1">
            <a:spLocks/>
          </p:cNvSpPr>
          <p:nvPr/>
        </p:nvSpPr>
        <p:spPr>
          <a:xfrm>
            <a:off x="0" y="146733"/>
            <a:ext cx="9144000" cy="4413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000" b="1" dirty="0">
                <a:latin typeface="华文行楷" panose="02010800040101010101" pitchFamily="2" charset="-122"/>
                <a:ea typeface="华文行楷" panose="02010800040101010101" pitchFamily="2" charset="-122"/>
              </a:rPr>
              <a:t>第二届“粤港澳”核物理论坛</a:t>
            </a:r>
            <a:r>
              <a:rPr lang="en-US" altLang="zh-CN" sz="2000" b="1" dirty="0">
                <a:latin typeface="华文行楷" panose="02010800040101010101" pitchFamily="2" charset="-122"/>
                <a:ea typeface="华文行楷" panose="02010800040101010101" pitchFamily="2" charset="-122"/>
              </a:rPr>
              <a:t>﹒</a:t>
            </a:r>
            <a:r>
              <a:rPr lang="zh-CN" altLang="en-US" sz="2000" b="1" dirty="0">
                <a:latin typeface="华文行楷" panose="02010800040101010101" pitchFamily="2" charset="-122"/>
                <a:ea typeface="华文行楷" panose="02010800040101010101" pitchFamily="2" charset="-122"/>
              </a:rPr>
              <a:t>华南理工大学</a:t>
            </a:r>
            <a:r>
              <a:rPr lang="en-US" altLang="zh-CN" sz="2000" b="1" dirty="0">
                <a:latin typeface="华文行楷" panose="02010800040101010101" pitchFamily="2" charset="-122"/>
                <a:ea typeface="华文行楷" panose="02010800040101010101" pitchFamily="2" charset="-122"/>
              </a:rPr>
              <a:t>﹒</a:t>
            </a:r>
            <a:r>
              <a:rPr lang="zh-CN" altLang="en-US" sz="2000" b="1" dirty="0">
                <a:latin typeface="华文行楷" panose="02010800040101010101" pitchFamily="2" charset="-122"/>
                <a:ea typeface="华文行楷" panose="02010800040101010101" pitchFamily="2" charset="-122"/>
              </a:rPr>
              <a:t>广州</a:t>
            </a:r>
            <a:r>
              <a:rPr lang="en-US" altLang="zh-CN" sz="2000" b="1" dirty="0">
                <a:latin typeface="华文行楷" panose="02010800040101010101" pitchFamily="2" charset="-122"/>
                <a:ea typeface="华文行楷" panose="02010800040101010101" pitchFamily="2" charset="-122"/>
              </a:rPr>
              <a:t>﹒</a:t>
            </a:r>
            <a:r>
              <a:rPr lang="en-US" altLang="zh-CN" sz="2000" dirty="0">
                <a:latin typeface="华文行楷" panose="02010800040101010101" pitchFamily="2" charset="-122"/>
                <a:ea typeface="华文行楷" panose="02010800040101010101" pitchFamily="2" charset="-122"/>
              </a:rPr>
              <a:t>2023</a:t>
            </a:r>
            <a:r>
              <a:rPr lang="zh-CN" altLang="en-US" sz="2000" dirty="0">
                <a:latin typeface="华文行楷" panose="02010800040101010101" pitchFamily="2" charset="-122"/>
                <a:ea typeface="华文行楷" panose="02010800040101010101" pitchFamily="2" charset="-122"/>
              </a:rPr>
              <a:t>年</a:t>
            </a:r>
            <a:r>
              <a:rPr lang="en-US" altLang="zh-CN" sz="2000" dirty="0">
                <a:latin typeface="华文行楷" panose="02010800040101010101" pitchFamily="2" charset="-122"/>
                <a:ea typeface="华文行楷" panose="02010800040101010101" pitchFamily="2" charset="-122"/>
              </a:rPr>
              <a:t>6</a:t>
            </a:r>
            <a:r>
              <a:rPr lang="zh-CN" altLang="en-US" sz="2000" dirty="0">
                <a:latin typeface="华文行楷" panose="02010800040101010101" pitchFamily="2" charset="-122"/>
                <a:ea typeface="华文行楷" panose="02010800040101010101" pitchFamily="2" charset="-122"/>
              </a:rPr>
              <a:t>月</a:t>
            </a:r>
            <a:r>
              <a:rPr lang="en-US" altLang="zh-CN" sz="2000" dirty="0">
                <a:latin typeface="华文行楷" panose="02010800040101010101" pitchFamily="2" charset="-122"/>
                <a:ea typeface="华文行楷" panose="02010800040101010101" pitchFamily="2" charset="-122"/>
              </a:rPr>
              <a:t>17-20</a:t>
            </a:r>
            <a:r>
              <a:rPr lang="zh-CN" altLang="en-US" sz="2000" dirty="0">
                <a:latin typeface="华文行楷" panose="02010800040101010101" pitchFamily="2" charset="-122"/>
                <a:ea typeface="华文行楷" panose="02010800040101010101" pitchFamily="2" charset="-122"/>
              </a:rPr>
              <a:t>日</a:t>
            </a:r>
            <a:endParaRPr lang="zh-CN" altLang="en-US" sz="2000" b="1" dirty="0">
              <a:latin typeface="华文行楷" panose="02010800040101010101" pitchFamily="2" charset="-122"/>
              <a:ea typeface="华文行楷" panose="02010800040101010101" pitchFamily="2" charset="-122"/>
            </a:endParaRPr>
          </a:p>
        </p:txBody>
      </p:sp>
      <p:cxnSp>
        <p:nvCxnSpPr>
          <p:cNvPr id="6" name="直接连接符 5">
            <a:extLst>
              <a:ext uri="{FF2B5EF4-FFF2-40B4-BE49-F238E27FC236}">
                <a16:creationId xmlns:a16="http://schemas.microsoft.com/office/drawing/2014/main" id="{5EC7C0E3-11EB-44C0-A686-6C6BE81017F2}"/>
              </a:ext>
            </a:extLst>
          </p:cNvPr>
          <p:cNvCxnSpPr/>
          <p:nvPr/>
        </p:nvCxnSpPr>
        <p:spPr>
          <a:xfrm>
            <a:off x="457210" y="685998"/>
            <a:ext cx="81788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98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51675-66D5-49B6-86B9-88F3F652E7D9}"/>
              </a:ext>
            </a:extLst>
          </p:cNvPr>
          <p:cNvSpPr>
            <a:spLocks noGrp="1"/>
          </p:cNvSpPr>
          <p:nvPr>
            <p:ph type="title"/>
          </p:nvPr>
        </p:nvSpPr>
        <p:spPr>
          <a:xfrm>
            <a:off x="628650" y="68785"/>
            <a:ext cx="7886700" cy="837141"/>
          </a:xfrm>
        </p:spPr>
        <p:txBody>
          <a:bodyPr>
            <a:normAutofit/>
          </a:bodyPr>
          <a:lstStyle/>
          <a:p>
            <a:pPr algn="ctr"/>
            <a:r>
              <a:rPr lang="zh-CN" altLang="en-US" sz="3600" dirty="0"/>
              <a:t>考虑动力学形变</a:t>
            </a:r>
          </a:p>
        </p:txBody>
      </p:sp>
      <p:pic>
        <p:nvPicPr>
          <p:cNvPr id="5" name="内容占位符 4">
            <a:extLst>
              <a:ext uri="{FF2B5EF4-FFF2-40B4-BE49-F238E27FC236}">
                <a16:creationId xmlns:a16="http://schemas.microsoft.com/office/drawing/2014/main" id="{8B996C6F-C361-44EC-9A17-0FB20B22D605}"/>
              </a:ext>
            </a:extLst>
          </p:cNvPr>
          <p:cNvPicPr>
            <a:picLocks noGrp="1" noChangeAspect="1"/>
          </p:cNvPicPr>
          <p:nvPr>
            <p:ph idx="1"/>
          </p:nvPr>
        </p:nvPicPr>
        <p:blipFill>
          <a:blip r:embed="rId3"/>
          <a:stretch>
            <a:fillRect/>
          </a:stretch>
        </p:blipFill>
        <p:spPr>
          <a:xfrm>
            <a:off x="455988" y="1086089"/>
            <a:ext cx="8215089" cy="4240045"/>
          </a:xfrm>
          <a:prstGeom prst="rect">
            <a:avLst/>
          </a:prstGeom>
        </p:spPr>
      </p:pic>
      <p:sp>
        <p:nvSpPr>
          <p:cNvPr id="4" name="灯片编号占位符 3">
            <a:extLst>
              <a:ext uri="{FF2B5EF4-FFF2-40B4-BE49-F238E27FC236}">
                <a16:creationId xmlns:a16="http://schemas.microsoft.com/office/drawing/2014/main" id="{24C33F4F-3B6E-4C9D-8765-A13F8B7C4FDB}"/>
              </a:ext>
            </a:extLst>
          </p:cNvPr>
          <p:cNvSpPr>
            <a:spLocks noGrp="1"/>
          </p:cNvSpPr>
          <p:nvPr>
            <p:ph type="sldNum" sz="quarter" idx="12"/>
          </p:nvPr>
        </p:nvSpPr>
        <p:spPr/>
        <p:txBody>
          <a:bodyPr/>
          <a:lstStyle/>
          <a:p>
            <a:fld id="{6B29DC64-E411-4F36-95D0-5F5A682441C1}" type="slidenum">
              <a:rPr lang="zh-CN" altLang="en-US" smtClean="0"/>
              <a:t>10</a:t>
            </a:fld>
            <a:endParaRPr lang="zh-CN" altLang="en-US"/>
          </a:p>
        </p:txBody>
      </p:sp>
      <p:cxnSp>
        <p:nvCxnSpPr>
          <p:cNvPr id="6" name="直接连接符 5">
            <a:extLst>
              <a:ext uri="{FF2B5EF4-FFF2-40B4-BE49-F238E27FC236}">
                <a16:creationId xmlns:a16="http://schemas.microsoft.com/office/drawing/2014/main" id="{A39BB422-9E8A-47C6-B828-0ACA181F4C12}"/>
              </a:ext>
            </a:extLst>
          </p:cNvPr>
          <p:cNvCxnSpPr/>
          <p:nvPr/>
        </p:nvCxnSpPr>
        <p:spPr>
          <a:xfrm>
            <a:off x="381007" y="786340"/>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954EADF-A8CA-2298-064B-AC8169B099AF}"/>
              </a:ext>
            </a:extLst>
          </p:cNvPr>
          <p:cNvSpPr txBox="1"/>
          <p:nvPr/>
        </p:nvSpPr>
        <p:spPr>
          <a:xfrm>
            <a:off x="762754" y="5625882"/>
            <a:ext cx="7114622" cy="646331"/>
          </a:xfrm>
          <a:prstGeom prst="rect">
            <a:avLst/>
          </a:prstGeom>
          <a:noFill/>
        </p:spPr>
        <p:txBody>
          <a:bodyPr wrap="square" rtlCol="0">
            <a:spAutoFit/>
          </a:bodyPr>
          <a:lstStyle/>
          <a:p>
            <a:r>
              <a:rPr lang="en-US" altLang="zh-CN" dirty="0"/>
              <a:t>Mass table ADNDT 59, 185–381 (1995)</a:t>
            </a:r>
          </a:p>
          <a:p>
            <a:r>
              <a:rPr lang="en-US" altLang="zh-CN" dirty="0"/>
              <a:t>Quadrupole deformation ADNDT 59, 185–381 (1995)</a:t>
            </a:r>
          </a:p>
        </p:txBody>
      </p:sp>
    </p:spTree>
    <p:extLst>
      <p:ext uri="{BB962C8B-B14F-4D97-AF65-F5344CB8AC3E}">
        <p14:creationId xmlns:p14="http://schemas.microsoft.com/office/powerpoint/2010/main" val="412250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775EA-BEC4-4EFE-A6A7-4144209B7F45}"/>
              </a:ext>
            </a:extLst>
          </p:cNvPr>
          <p:cNvSpPr>
            <a:spLocks noGrp="1"/>
          </p:cNvSpPr>
          <p:nvPr>
            <p:ph type="title"/>
          </p:nvPr>
        </p:nvSpPr>
        <p:spPr>
          <a:xfrm>
            <a:off x="0" y="35395"/>
            <a:ext cx="9144000" cy="677332"/>
          </a:xfrm>
        </p:spPr>
        <p:txBody>
          <a:bodyPr>
            <a:normAutofit/>
          </a:bodyPr>
          <a:lstStyle/>
          <a:p>
            <a:pPr algn="ctr"/>
            <a:r>
              <a:rPr lang="zh-CN" altLang="en-US" sz="3600" dirty="0"/>
              <a:t>碎片形成几率扩散过程</a:t>
            </a:r>
          </a:p>
        </p:txBody>
      </p:sp>
      <p:pic>
        <p:nvPicPr>
          <p:cNvPr id="7" name="内容占位符 6">
            <a:extLst>
              <a:ext uri="{FF2B5EF4-FFF2-40B4-BE49-F238E27FC236}">
                <a16:creationId xmlns:a16="http://schemas.microsoft.com/office/drawing/2014/main" id="{16E5F49B-D840-4A8E-AF9A-FA11BBDD54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5219" y="922131"/>
            <a:ext cx="8266008" cy="5166255"/>
          </a:xfrm>
        </p:spPr>
      </p:pic>
      <p:sp>
        <p:nvSpPr>
          <p:cNvPr id="4" name="灯片编号占位符 3">
            <a:extLst>
              <a:ext uri="{FF2B5EF4-FFF2-40B4-BE49-F238E27FC236}">
                <a16:creationId xmlns:a16="http://schemas.microsoft.com/office/drawing/2014/main" id="{79FF2E0D-480A-40BF-B6DD-6174D444DA41}"/>
              </a:ext>
            </a:extLst>
          </p:cNvPr>
          <p:cNvSpPr>
            <a:spLocks noGrp="1"/>
          </p:cNvSpPr>
          <p:nvPr>
            <p:ph type="sldNum" sz="quarter" idx="12"/>
          </p:nvPr>
        </p:nvSpPr>
        <p:spPr/>
        <p:txBody>
          <a:bodyPr/>
          <a:lstStyle/>
          <a:p>
            <a:fld id="{6B29DC64-E411-4F36-95D0-5F5A682441C1}" type="slidenum">
              <a:rPr lang="zh-CN" altLang="en-US" smtClean="0"/>
              <a:t>11</a:t>
            </a:fld>
            <a:endParaRPr lang="zh-CN" altLang="en-US"/>
          </a:p>
        </p:txBody>
      </p:sp>
      <p:sp>
        <p:nvSpPr>
          <p:cNvPr id="8" name="矩形 7">
            <a:extLst>
              <a:ext uri="{FF2B5EF4-FFF2-40B4-BE49-F238E27FC236}">
                <a16:creationId xmlns:a16="http://schemas.microsoft.com/office/drawing/2014/main" id="{3C21398B-2C43-48FE-9BE5-FC18087EB1B5}"/>
              </a:ext>
            </a:extLst>
          </p:cNvPr>
          <p:cNvSpPr/>
          <p:nvPr/>
        </p:nvSpPr>
        <p:spPr>
          <a:xfrm>
            <a:off x="2874441" y="6171685"/>
            <a:ext cx="3877985" cy="369332"/>
          </a:xfrm>
          <a:prstGeom prst="rect">
            <a:avLst/>
          </a:prstGeom>
        </p:spPr>
        <p:txBody>
          <a:bodyPr wrap="none">
            <a:spAutoFit/>
          </a:bodyPr>
          <a:lstStyle/>
          <a:p>
            <a:r>
              <a:rPr lang="zh-CN" altLang="en-US" dirty="0"/>
              <a:t>基于主方程的碎片形成几率扩散过程</a:t>
            </a:r>
          </a:p>
        </p:txBody>
      </p:sp>
      <p:cxnSp>
        <p:nvCxnSpPr>
          <p:cNvPr id="9" name="直接连接符 8">
            <a:extLst>
              <a:ext uri="{FF2B5EF4-FFF2-40B4-BE49-F238E27FC236}">
                <a16:creationId xmlns:a16="http://schemas.microsoft.com/office/drawing/2014/main" id="{E9161496-ED03-46B4-A5CF-A5EB68679EFF}"/>
              </a:ext>
            </a:extLst>
          </p:cNvPr>
          <p:cNvCxnSpPr/>
          <p:nvPr/>
        </p:nvCxnSpPr>
        <p:spPr>
          <a:xfrm>
            <a:off x="381007" y="786340"/>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2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A9C38-8C0C-428C-BA76-7A22B4F1E164}"/>
              </a:ext>
            </a:extLst>
          </p:cNvPr>
          <p:cNvSpPr>
            <a:spLocks noGrp="1"/>
          </p:cNvSpPr>
          <p:nvPr>
            <p:ph type="title"/>
          </p:nvPr>
        </p:nvSpPr>
        <p:spPr>
          <a:xfrm>
            <a:off x="0" y="1"/>
            <a:ext cx="9144000" cy="674688"/>
          </a:xfrm>
        </p:spPr>
        <p:txBody>
          <a:bodyPr>
            <a:normAutofit/>
          </a:bodyPr>
          <a:lstStyle/>
          <a:p>
            <a:pPr algn="ctr"/>
            <a:r>
              <a:rPr lang="zh-CN" altLang="en-US" sz="3600" dirty="0"/>
              <a:t>存活过程</a:t>
            </a:r>
          </a:p>
        </p:txBody>
      </p:sp>
      <p:sp>
        <p:nvSpPr>
          <p:cNvPr id="3" name="内容占位符 2">
            <a:extLst>
              <a:ext uri="{FF2B5EF4-FFF2-40B4-BE49-F238E27FC236}">
                <a16:creationId xmlns:a16="http://schemas.microsoft.com/office/drawing/2014/main" id="{26DB6D1C-05B0-4A24-BDD7-7578594F572A}"/>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A382EA7-CE6E-4C71-B449-DCEBD4B60EDD}"/>
              </a:ext>
            </a:extLst>
          </p:cNvPr>
          <p:cNvSpPr>
            <a:spLocks noGrp="1"/>
          </p:cNvSpPr>
          <p:nvPr>
            <p:ph type="sldNum" sz="quarter" idx="12"/>
          </p:nvPr>
        </p:nvSpPr>
        <p:spPr/>
        <p:txBody>
          <a:bodyPr/>
          <a:lstStyle/>
          <a:p>
            <a:fld id="{6B29DC64-E411-4F36-95D0-5F5A682441C1}" type="slidenum">
              <a:rPr lang="zh-CN" altLang="en-US" smtClean="0"/>
              <a:t>12</a:t>
            </a:fld>
            <a:endParaRPr lang="zh-CN" altLang="en-US"/>
          </a:p>
        </p:txBody>
      </p:sp>
      <p:pic>
        <p:nvPicPr>
          <p:cNvPr id="5" name="图片 4">
            <a:extLst>
              <a:ext uri="{FF2B5EF4-FFF2-40B4-BE49-F238E27FC236}">
                <a16:creationId xmlns:a16="http://schemas.microsoft.com/office/drawing/2014/main" id="{56E4AA66-4E40-4046-B527-6A924BBA6B55}"/>
              </a:ext>
            </a:extLst>
          </p:cNvPr>
          <p:cNvPicPr>
            <a:picLocks noChangeAspect="1"/>
          </p:cNvPicPr>
          <p:nvPr/>
        </p:nvPicPr>
        <p:blipFill>
          <a:blip r:embed="rId3"/>
          <a:stretch>
            <a:fillRect/>
          </a:stretch>
        </p:blipFill>
        <p:spPr>
          <a:xfrm>
            <a:off x="606427" y="1066803"/>
            <a:ext cx="7991183" cy="5638800"/>
          </a:xfrm>
          <a:prstGeom prst="rect">
            <a:avLst/>
          </a:prstGeom>
        </p:spPr>
      </p:pic>
      <p:cxnSp>
        <p:nvCxnSpPr>
          <p:cNvPr id="6" name="直接连接符 5">
            <a:extLst>
              <a:ext uri="{FF2B5EF4-FFF2-40B4-BE49-F238E27FC236}">
                <a16:creationId xmlns:a16="http://schemas.microsoft.com/office/drawing/2014/main" id="{FA10FC36-88AB-43F9-94B5-AC8107AAB8BA}"/>
              </a:ext>
            </a:extLst>
          </p:cNvPr>
          <p:cNvCxnSpPr/>
          <p:nvPr/>
        </p:nvCxnSpPr>
        <p:spPr>
          <a:xfrm>
            <a:off x="364073" y="760939"/>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419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5F660-C47A-F4B4-7577-196CC85397F7}"/>
              </a:ext>
            </a:extLst>
          </p:cNvPr>
          <p:cNvSpPr>
            <a:spLocks noGrp="1"/>
          </p:cNvSpPr>
          <p:nvPr>
            <p:ph type="title"/>
          </p:nvPr>
        </p:nvSpPr>
        <p:spPr>
          <a:xfrm>
            <a:off x="57150" y="2238376"/>
            <a:ext cx="9036050" cy="1325563"/>
          </a:xfrm>
        </p:spPr>
        <p:txBody>
          <a:bodyPr>
            <a:normAutofit/>
          </a:bodyPr>
          <a:lstStyle/>
          <a:p>
            <a:r>
              <a:rPr lang="en-US" altLang="zh-CN" sz="4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统一描述熔合、转移反应</a:t>
            </a:r>
            <a:r>
              <a:rPr lang="en-US" altLang="zh-CN" sz="3600" baseline="30000" dirty="0">
                <a:latin typeface="Times New Roman" panose="02020603050405020304" pitchFamily="18" charset="0"/>
                <a:ea typeface="楷体" panose="02010609060101010101" pitchFamily="49" charset="-122"/>
                <a:cs typeface="Times New Roman" panose="02020603050405020304" pitchFamily="18" charset="0"/>
              </a:rPr>
              <a:t>40,48</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Ca+</a:t>
            </a:r>
            <a:r>
              <a:rPr lang="en-US" altLang="zh-CN" sz="3600" baseline="30000" dirty="0">
                <a:latin typeface="Times New Roman" panose="02020603050405020304" pitchFamily="18" charset="0"/>
                <a:ea typeface="楷体" panose="02010609060101010101" pitchFamily="49" charset="-122"/>
                <a:cs typeface="Times New Roman" panose="02020603050405020304" pitchFamily="18" charset="0"/>
              </a:rPr>
              <a:t>248</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Cm</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4134D72-4817-F215-329C-3DF3DCE859F5}"/>
              </a:ext>
            </a:extLst>
          </p:cNvPr>
          <p:cNvSpPr>
            <a:spLocks noGrp="1"/>
          </p:cNvSpPr>
          <p:nvPr>
            <p:ph type="sldNum" sz="quarter" idx="12"/>
          </p:nvPr>
        </p:nvSpPr>
        <p:spPr/>
        <p:txBody>
          <a:bodyPr/>
          <a:lstStyle/>
          <a:p>
            <a:fld id="{6B29DC64-E411-4F36-95D0-5F5A682441C1}" type="slidenum">
              <a:rPr lang="zh-CN" altLang="en-US" smtClean="0"/>
              <a:t>13</a:t>
            </a:fld>
            <a:endParaRPr lang="zh-CN" altLang="en-US"/>
          </a:p>
        </p:txBody>
      </p:sp>
      <p:sp>
        <p:nvSpPr>
          <p:cNvPr id="5" name="文本框 4">
            <a:extLst>
              <a:ext uri="{FF2B5EF4-FFF2-40B4-BE49-F238E27FC236}">
                <a16:creationId xmlns:a16="http://schemas.microsoft.com/office/drawing/2014/main" id="{C5EF18A3-5577-0A0F-00B2-6ADDC5669D3C}"/>
              </a:ext>
            </a:extLst>
          </p:cNvPr>
          <p:cNvSpPr txBox="1"/>
          <p:nvPr/>
        </p:nvSpPr>
        <p:spPr>
          <a:xfrm>
            <a:off x="5886450" y="5657850"/>
            <a:ext cx="2370714" cy="369332"/>
          </a:xfrm>
          <a:prstGeom prst="rect">
            <a:avLst/>
          </a:prstGeom>
          <a:noFill/>
        </p:spPr>
        <p:txBody>
          <a:bodyPr wrap="none" rtlCol="0">
            <a:spAutoFit/>
          </a:bodyPr>
          <a:lstStyle/>
          <a:p>
            <a:r>
              <a:rPr lang="en-US" altLang="zh-CN" dirty="0"/>
              <a:t>PRC </a:t>
            </a:r>
            <a:r>
              <a:rPr lang="en-US" altLang="zh-CN" b="1" dirty="0"/>
              <a:t>105</a:t>
            </a:r>
            <a:r>
              <a:rPr lang="en-US" altLang="zh-CN" dirty="0"/>
              <a:t> 034610 (2022)</a:t>
            </a:r>
            <a:endParaRPr lang="zh-CN" altLang="en-US" dirty="0"/>
          </a:p>
        </p:txBody>
      </p:sp>
    </p:spTree>
    <p:extLst>
      <p:ext uri="{BB962C8B-B14F-4D97-AF65-F5344CB8AC3E}">
        <p14:creationId xmlns:p14="http://schemas.microsoft.com/office/powerpoint/2010/main" val="408186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40,48</a:t>
            </a:r>
            <a:r>
              <a:rPr lang="en-US" altLang="zh-CN" sz="3600" dirty="0">
                <a:latin typeface="Times New Roman" panose="02020603050405020304" pitchFamily="18" charset="0"/>
                <a:cs typeface="Times New Roman" panose="02020603050405020304" pitchFamily="18" charset="0"/>
              </a:rPr>
              <a:t>Ca+</a:t>
            </a:r>
            <a:r>
              <a:rPr lang="en-US" altLang="zh-CN" sz="3600" baseline="30000" dirty="0">
                <a:latin typeface="Times New Roman" panose="02020603050405020304" pitchFamily="18" charset="0"/>
                <a:cs typeface="Times New Roman" panose="02020603050405020304" pitchFamily="18" charset="0"/>
              </a:rPr>
              <a:t>248</a:t>
            </a:r>
            <a:r>
              <a:rPr lang="en-US" altLang="zh-CN" sz="3600" dirty="0">
                <a:latin typeface="Times New Roman" panose="02020603050405020304" pitchFamily="18" charset="0"/>
                <a:cs typeface="Times New Roman" panose="02020603050405020304" pitchFamily="18" charset="0"/>
              </a:rPr>
              <a:t>Cm, </a:t>
            </a:r>
            <a:r>
              <a:rPr lang="en-US" altLang="zh-CN" sz="3600" i="1" dirty="0" err="1">
                <a:latin typeface="Times New Roman" panose="02020603050405020304" pitchFamily="18" charset="0"/>
                <a:cs typeface="Times New Roman" panose="02020603050405020304" pitchFamily="18" charset="0"/>
              </a:rPr>
              <a:t>E</a:t>
            </a:r>
            <a:r>
              <a:rPr lang="en-US" altLang="zh-CN" sz="3600" baseline="-25000" dirty="0" err="1">
                <a:latin typeface="Times New Roman" panose="02020603050405020304" pitchFamily="18" charset="0"/>
                <a:cs typeface="Times New Roman" panose="02020603050405020304" pitchFamily="18" charset="0"/>
              </a:rPr>
              <a:t>lab</a:t>
            </a:r>
            <a:r>
              <a:rPr lang="en-US" altLang="zh-CN" sz="3600" dirty="0">
                <a:latin typeface="Times New Roman" panose="02020603050405020304" pitchFamily="18" charset="0"/>
                <a:cs typeface="Times New Roman" panose="02020603050405020304" pitchFamily="18" charset="0"/>
              </a:rPr>
              <a:t> = 264 MeV</a:t>
            </a:r>
            <a:endParaRPr lang="zh-CN" altLang="en-US" sz="36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14</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2F1A6FB-3EA3-B1C0-71AC-C53A05D863ED}"/>
              </a:ext>
            </a:extLst>
          </p:cNvPr>
          <p:cNvPicPr>
            <a:picLocks noChangeAspect="1"/>
          </p:cNvPicPr>
          <p:nvPr/>
        </p:nvPicPr>
        <p:blipFill>
          <a:blip r:embed="rId3"/>
          <a:stretch>
            <a:fillRect/>
          </a:stretch>
        </p:blipFill>
        <p:spPr>
          <a:xfrm>
            <a:off x="487988" y="888711"/>
            <a:ext cx="8120849" cy="5556689"/>
          </a:xfrm>
          <a:prstGeom prst="rect">
            <a:avLst/>
          </a:prstGeom>
        </p:spPr>
      </p:pic>
    </p:spTree>
    <p:extLst>
      <p:ext uri="{BB962C8B-B14F-4D97-AF65-F5344CB8AC3E}">
        <p14:creationId xmlns:p14="http://schemas.microsoft.com/office/powerpoint/2010/main" val="99235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40</a:t>
            </a:r>
            <a:r>
              <a:rPr lang="en-US" altLang="zh-CN" sz="3600" dirty="0">
                <a:latin typeface="Times New Roman" panose="02020603050405020304" pitchFamily="18" charset="0"/>
                <a:cs typeface="Times New Roman" panose="02020603050405020304" pitchFamily="18" charset="0"/>
              </a:rPr>
              <a:t>Ca+</a:t>
            </a:r>
            <a:r>
              <a:rPr lang="en-US" altLang="zh-CN" sz="3600" baseline="30000" dirty="0">
                <a:latin typeface="Times New Roman" panose="02020603050405020304" pitchFamily="18" charset="0"/>
                <a:cs typeface="Times New Roman" panose="02020603050405020304" pitchFamily="18" charset="0"/>
              </a:rPr>
              <a:t>248</a:t>
            </a:r>
            <a:r>
              <a:rPr lang="en-US" altLang="zh-CN" sz="3600" dirty="0">
                <a:latin typeface="Times New Roman" panose="02020603050405020304" pitchFamily="18" charset="0"/>
                <a:cs typeface="Times New Roman" panose="02020603050405020304" pitchFamily="18" charset="0"/>
              </a:rPr>
              <a:t>Cm→</a:t>
            </a:r>
            <a:r>
              <a:rPr lang="en-US" altLang="zh-CN" sz="3600" baseline="30000" dirty="0">
                <a:latin typeface="Times New Roman" panose="02020603050405020304" pitchFamily="18" charset="0"/>
                <a:cs typeface="Times New Roman" panose="02020603050405020304" pitchFamily="18" charset="0"/>
              </a:rPr>
              <a:t>296</a:t>
            </a:r>
            <a:r>
              <a:rPr lang="en-US" altLang="zh-CN" sz="3600" dirty="0">
                <a:latin typeface="Times New Roman" panose="02020603050405020304" pitchFamily="18" charset="0"/>
                <a:cs typeface="Times New Roman" panose="02020603050405020304" pitchFamily="18" charset="0"/>
              </a:rPr>
              <a:t>Lv</a:t>
            </a:r>
            <a:r>
              <a:rPr lang="en-US" altLang="zh-CN" sz="3600" baseline="30000" dirty="0">
                <a:latin typeface="Times New Roman" panose="02020603050405020304" pitchFamily="18" charset="0"/>
                <a:cs typeface="Times New Roman" panose="02020603050405020304" pitchFamily="18" charset="0"/>
              </a:rPr>
              <a:t>*</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15</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4AD5578-7648-96EB-9531-0784BE8781DD}"/>
              </a:ext>
            </a:extLst>
          </p:cNvPr>
          <p:cNvPicPr>
            <a:picLocks noChangeAspect="1"/>
          </p:cNvPicPr>
          <p:nvPr/>
        </p:nvPicPr>
        <p:blipFill>
          <a:blip r:embed="rId3"/>
          <a:stretch>
            <a:fillRect/>
          </a:stretch>
        </p:blipFill>
        <p:spPr>
          <a:xfrm>
            <a:off x="1382148" y="1327838"/>
            <a:ext cx="6858604" cy="4783029"/>
          </a:xfrm>
          <a:prstGeom prst="rect">
            <a:avLst/>
          </a:prstGeom>
        </p:spPr>
      </p:pic>
    </p:spTree>
    <p:extLst>
      <p:ext uri="{BB962C8B-B14F-4D97-AF65-F5344CB8AC3E}">
        <p14:creationId xmlns:p14="http://schemas.microsoft.com/office/powerpoint/2010/main" val="211556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48</a:t>
            </a:r>
            <a:r>
              <a:rPr lang="en-US" altLang="zh-CN" sz="3600" dirty="0">
                <a:latin typeface="Times New Roman" panose="02020603050405020304" pitchFamily="18" charset="0"/>
                <a:cs typeface="Times New Roman" panose="02020603050405020304" pitchFamily="18" charset="0"/>
              </a:rPr>
              <a:t>Ca+</a:t>
            </a:r>
            <a:r>
              <a:rPr lang="en-US" altLang="zh-CN" sz="3600" baseline="30000" dirty="0">
                <a:latin typeface="Times New Roman" panose="02020603050405020304" pitchFamily="18" charset="0"/>
                <a:cs typeface="Times New Roman" panose="02020603050405020304" pitchFamily="18" charset="0"/>
              </a:rPr>
              <a:t>248</a:t>
            </a:r>
            <a:r>
              <a:rPr lang="en-US" altLang="zh-CN" sz="3600" dirty="0">
                <a:latin typeface="Times New Roman" panose="02020603050405020304" pitchFamily="18" charset="0"/>
                <a:cs typeface="Times New Roman" panose="02020603050405020304" pitchFamily="18" charset="0"/>
              </a:rPr>
              <a:t>Cm, </a:t>
            </a:r>
            <a:r>
              <a:rPr lang="en-US" altLang="zh-CN" sz="3600" i="1" dirty="0" err="1">
                <a:latin typeface="Times New Roman" panose="02020603050405020304" pitchFamily="18" charset="0"/>
                <a:cs typeface="Times New Roman" panose="02020603050405020304" pitchFamily="18" charset="0"/>
              </a:rPr>
              <a:t>E</a:t>
            </a:r>
            <a:r>
              <a:rPr lang="en-US" altLang="zh-CN" sz="3600" baseline="-25000" dirty="0" err="1">
                <a:latin typeface="Times New Roman" panose="02020603050405020304" pitchFamily="18" charset="0"/>
                <a:cs typeface="Times New Roman" panose="02020603050405020304" pitchFamily="18" charset="0"/>
              </a:rPr>
              <a:t>lab</a:t>
            </a:r>
            <a:r>
              <a:rPr lang="en-US" altLang="zh-CN" sz="3600" dirty="0">
                <a:latin typeface="Times New Roman" panose="02020603050405020304" pitchFamily="18" charset="0"/>
                <a:cs typeface="Times New Roman" panose="02020603050405020304" pitchFamily="18" charset="0"/>
              </a:rPr>
              <a:t> = 264 MeV</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16</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CE6EDA9-D84F-E84C-DDA5-2D32C9292D80}"/>
              </a:ext>
            </a:extLst>
          </p:cNvPr>
          <p:cNvPicPr>
            <a:picLocks noChangeAspect="1"/>
          </p:cNvPicPr>
          <p:nvPr/>
        </p:nvPicPr>
        <p:blipFill>
          <a:blip r:embed="rId3"/>
          <a:stretch>
            <a:fillRect/>
          </a:stretch>
        </p:blipFill>
        <p:spPr>
          <a:xfrm>
            <a:off x="1494263" y="889988"/>
            <a:ext cx="6725686" cy="5810245"/>
          </a:xfrm>
          <a:prstGeom prst="rect">
            <a:avLst/>
          </a:prstGeom>
        </p:spPr>
      </p:pic>
    </p:spTree>
    <p:extLst>
      <p:ext uri="{BB962C8B-B14F-4D97-AF65-F5344CB8AC3E}">
        <p14:creationId xmlns:p14="http://schemas.microsoft.com/office/powerpoint/2010/main" val="35501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08C7C-B5D9-E591-60FD-D2A0E2D04C94}"/>
              </a:ext>
            </a:extLst>
          </p:cNvPr>
          <p:cNvSpPr>
            <a:spLocks noGrp="1"/>
          </p:cNvSpPr>
          <p:nvPr>
            <p:ph type="title"/>
          </p:nvPr>
        </p:nvSpPr>
        <p:spPr>
          <a:xfrm>
            <a:off x="628650" y="2232026"/>
            <a:ext cx="7886700" cy="1325563"/>
          </a:xfrm>
        </p:spPr>
        <p:txBody>
          <a:bodyPr>
            <a:normAutofit/>
          </a:bodyPr>
          <a:lstStyle/>
          <a:p>
            <a:r>
              <a:rPr lang="zh-CN" altLang="en-US" sz="4000" dirty="0">
                <a:latin typeface="楷体" panose="02010609060101010101" pitchFamily="49" charset="-122"/>
                <a:ea typeface="楷体" panose="02010609060101010101" pitchFamily="49" charset="-122"/>
              </a:rPr>
              <a:t>（</a:t>
            </a:r>
            <a:r>
              <a:rPr lang="en-US" altLang="zh-CN" sz="4000" dirty="0">
                <a:latin typeface="楷体" panose="02010609060101010101" pitchFamily="49" charset="-122"/>
                <a:ea typeface="楷体" panose="02010609060101010101" pitchFamily="49" charset="-122"/>
              </a:rPr>
              <a:t>2</a:t>
            </a:r>
            <a:r>
              <a:rPr lang="zh-CN" altLang="en-US" sz="4000" dirty="0">
                <a:latin typeface="楷体" panose="02010609060101010101" pitchFamily="49" charset="-122"/>
                <a:ea typeface="楷体" panose="02010609060101010101" pitchFamily="49" charset="-122"/>
              </a:rPr>
              <a:t>）熔合过程中的碰撞方向问题</a:t>
            </a:r>
          </a:p>
        </p:txBody>
      </p:sp>
      <p:sp>
        <p:nvSpPr>
          <p:cNvPr id="4" name="灯片编号占位符 3">
            <a:extLst>
              <a:ext uri="{FF2B5EF4-FFF2-40B4-BE49-F238E27FC236}">
                <a16:creationId xmlns:a16="http://schemas.microsoft.com/office/drawing/2014/main" id="{FBEE4BA2-E491-8252-B604-CA436BCDB9E0}"/>
              </a:ext>
            </a:extLst>
          </p:cNvPr>
          <p:cNvSpPr>
            <a:spLocks noGrp="1"/>
          </p:cNvSpPr>
          <p:nvPr>
            <p:ph type="sldNum" sz="quarter" idx="12"/>
          </p:nvPr>
        </p:nvSpPr>
        <p:spPr/>
        <p:txBody>
          <a:bodyPr/>
          <a:lstStyle/>
          <a:p>
            <a:fld id="{6B29DC64-E411-4F36-95D0-5F5A682441C1}" type="slidenum">
              <a:rPr lang="zh-CN" altLang="en-US" smtClean="0"/>
              <a:t>17</a:t>
            </a:fld>
            <a:endParaRPr lang="zh-CN" altLang="en-US"/>
          </a:p>
        </p:txBody>
      </p:sp>
      <p:sp>
        <p:nvSpPr>
          <p:cNvPr id="5" name="文本框 4">
            <a:extLst>
              <a:ext uri="{FF2B5EF4-FFF2-40B4-BE49-F238E27FC236}">
                <a16:creationId xmlns:a16="http://schemas.microsoft.com/office/drawing/2014/main" id="{9625136E-5626-B230-7CC9-0CBBA35D3F6F}"/>
              </a:ext>
            </a:extLst>
          </p:cNvPr>
          <p:cNvSpPr txBox="1"/>
          <p:nvPr/>
        </p:nvSpPr>
        <p:spPr>
          <a:xfrm>
            <a:off x="6311900" y="5594350"/>
            <a:ext cx="1616148" cy="369332"/>
          </a:xfrm>
          <a:prstGeom prst="rect">
            <a:avLst/>
          </a:prstGeom>
          <a:noFill/>
        </p:spPr>
        <p:txBody>
          <a:bodyPr wrap="none" rtlCol="0">
            <a:spAutoFit/>
          </a:bodyPr>
          <a:lstStyle/>
          <a:p>
            <a:r>
              <a:rPr lang="en-US" altLang="zh-CN" dirty="0"/>
              <a:t>NST </a:t>
            </a:r>
            <a:r>
              <a:rPr lang="en-US" altLang="zh-CN" b="1" dirty="0"/>
              <a:t>34</a:t>
            </a:r>
            <a:r>
              <a:rPr lang="en-US" altLang="zh-CN" dirty="0"/>
              <a:t> 7(2023)</a:t>
            </a:r>
            <a:endParaRPr lang="zh-CN" altLang="en-US" dirty="0"/>
          </a:p>
        </p:txBody>
      </p:sp>
    </p:spTree>
    <p:extLst>
      <p:ext uri="{BB962C8B-B14F-4D97-AF65-F5344CB8AC3E}">
        <p14:creationId xmlns:p14="http://schemas.microsoft.com/office/powerpoint/2010/main" val="1229750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837141"/>
          </a:xfrm>
        </p:spPr>
        <p:txBody>
          <a:bodyPr>
            <a:normAutofit/>
          </a:bodyPr>
          <a:lstStyle/>
          <a:p>
            <a:pPr algn="ctr"/>
            <a:r>
              <a:rPr lang="zh-CN" altLang="en-US" sz="3600" dirty="0">
                <a:latin typeface="楷体" panose="02010609060101010101" pitchFamily="49" charset="-122"/>
                <a:ea typeface="楷体" panose="02010609060101010101" pitchFamily="49" charset="-122"/>
              </a:rPr>
              <a:t>碰撞方向依赖的位能面</a:t>
            </a: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18</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8F54B4F-C2F1-C02C-6437-F9D9380419D9}"/>
              </a:ext>
            </a:extLst>
          </p:cNvPr>
          <p:cNvPicPr>
            <a:picLocks noChangeAspect="1"/>
          </p:cNvPicPr>
          <p:nvPr/>
        </p:nvPicPr>
        <p:blipFill>
          <a:blip r:embed="rId3"/>
          <a:stretch>
            <a:fillRect/>
          </a:stretch>
        </p:blipFill>
        <p:spPr>
          <a:xfrm>
            <a:off x="0" y="1504691"/>
            <a:ext cx="9144000" cy="3848618"/>
          </a:xfrm>
          <a:prstGeom prst="rect">
            <a:avLst/>
          </a:prstGeom>
        </p:spPr>
      </p:pic>
      <p:pic>
        <p:nvPicPr>
          <p:cNvPr id="7" name="图片 6">
            <a:extLst>
              <a:ext uri="{FF2B5EF4-FFF2-40B4-BE49-F238E27FC236}">
                <a16:creationId xmlns:a16="http://schemas.microsoft.com/office/drawing/2014/main" id="{C0FEAA3B-4AA9-2D9B-A6D5-F07236F8C75B}"/>
              </a:ext>
            </a:extLst>
          </p:cNvPr>
          <p:cNvPicPr>
            <a:picLocks noChangeAspect="1"/>
          </p:cNvPicPr>
          <p:nvPr/>
        </p:nvPicPr>
        <p:blipFill>
          <a:blip r:embed="rId4"/>
          <a:stretch>
            <a:fillRect/>
          </a:stretch>
        </p:blipFill>
        <p:spPr>
          <a:xfrm>
            <a:off x="755117" y="5613409"/>
            <a:ext cx="7604270" cy="417334"/>
          </a:xfrm>
          <a:prstGeom prst="rect">
            <a:avLst/>
          </a:prstGeom>
        </p:spPr>
      </p:pic>
    </p:spTree>
    <p:extLst>
      <p:ext uri="{BB962C8B-B14F-4D97-AF65-F5344CB8AC3E}">
        <p14:creationId xmlns:p14="http://schemas.microsoft.com/office/powerpoint/2010/main" val="19367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楷体" panose="02010609060101010101" pitchFamily="49" charset="-122"/>
                <a:ea typeface="楷体" panose="02010609060101010101" pitchFamily="49" charset="-122"/>
                <a:cs typeface="Times New Roman" panose="02020603050405020304" pitchFamily="18" charset="0"/>
              </a:rPr>
              <a:t>碰撞方向依赖的总动能分布</a:t>
            </a:r>
            <a:r>
              <a:rPr lang="en-US" altLang="zh-CN" sz="3600" dirty="0">
                <a:latin typeface="楷体" panose="02010609060101010101" pitchFamily="49" charset="-122"/>
                <a:ea typeface="楷体" panose="02010609060101010101" pitchFamily="49" charset="-122"/>
                <a:cs typeface="Times New Roman" panose="02020603050405020304" pitchFamily="18" charset="0"/>
              </a:rPr>
              <a:t>(TKE)</a:t>
            </a:r>
            <a:endParaRPr lang="zh-CN" altLang="en-US" sz="3600" dirty="0">
              <a:latin typeface="楷体" panose="02010609060101010101" pitchFamily="49" charset="-122"/>
              <a:ea typeface="楷体" panose="02010609060101010101" pitchFamily="49" charset="-122"/>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19</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BD15415-E017-73EA-649D-583A1EC1B573}"/>
              </a:ext>
            </a:extLst>
          </p:cNvPr>
          <p:cNvPicPr>
            <a:picLocks noChangeAspect="1"/>
          </p:cNvPicPr>
          <p:nvPr/>
        </p:nvPicPr>
        <p:blipFill>
          <a:blip r:embed="rId3"/>
          <a:stretch>
            <a:fillRect/>
          </a:stretch>
        </p:blipFill>
        <p:spPr>
          <a:xfrm>
            <a:off x="0" y="2427350"/>
            <a:ext cx="9144000" cy="2003299"/>
          </a:xfrm>
          <a:prstGeom prst="rect">
            <a:avLst/>
          </a:prstGeom>
        </p:spPr>
      </p:pic>
      <p:pic>
        <p:nvPicPr>
          <p:cNvPr id="8" name="图片 7">
            <a:extLst>
              <a:ext uri="{FF2B5EF4-FFF2-40B4-BE49-F238E27FC236}">
                <a16:creationId xmlns:a16="http://schemas.microsoft.com/office/drawing/2014/main" id="{41BD7431-810A-DFF3-70F3-D16FFA0CDDBF}"/>
              </a:ext>
            </a:extLst>
          </p:cNvPr>
          <p:cNvPicPr>
            <a:picLocks noChangeAspect="1"/>
          </p:cNvPicPr>
          <p:nvPr/>
        </p:nvPicPr>
        <p:blipFill>
          <a:blip r:embed="rId4"/>
          <a:stretch>
            <a:fillRect/>
          </a:stretch>
        </p:blipFill>
        <p:spPr>
          <a:xfrm>
            <a:off x="410015" y="1349368"/>
            <a:ext cx="4213951" cy="490606"/>
          </a:xfrm>
          <a:prstGeom prst="rect">
            <a:avLst/>
          </a:prstGeom>
        </p:spPr>
      </p:pic>
    </p:spTree>
    <p:extLst>
      <p:ext uri="{BB962C8B-B14F-4D97-AF65-F5344CB8AC3E}">
        <p14:creationId xmlns:p14="http://schemas.microsoft.com/office/powerpoint/2010/main" val="388758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44909-2DA4-444F-8C1C-E5358290D424}"/>
              </a:ext>
            </a:extLst>
          </p:cNvPr>
          <p:cNvSpPr>
            <a:spLocks noGrp="1"/>
          </p:cNvSpPr>
          <p:nvPr>
            <p:ph type="title"/>
          </p:nvPr>
        </p:nvSpPr>
        <p:spPr>
          <a:xfrm>
            <a:off x="550338" y="68266"/>
            <a:ext cx="7886700" cy="617006"/>
          </a:xfrm>
        </p:spPr>
        <p:txBody>
          <a:bodyPr>
            <a:normAutofit fontScale="90000"/>
          </a:bodyPr>
          <a:lstStyle/>
          <a:p>
            <a:pPr algn="ctr"/>
            <a:r>
              <a:rPr lang="zh-CN" altLang="en-US" dirty="0"/>
              <a:t>目录</a:t>
            </a:r>
          </a:p>
        </p:txBody>
      </p:sp>
      <p:sp>
        <p:nvSpPr>
          <p:cNvPr id="3" name="内容占位符 2">
            <a:extLst>
              <a:ext uri="{FF2B5EF4-FFF2-40B4-BE49-F238E27FC236}">
                <a16:creationId xmlns:a16="http://schemas.microsoft.com/office/drawing/2014/main" id="{6F26BFE0-BA69-44C2-95B5-779CC7FAFC8A}"/>
              </a:ext>
            </a:extLst>
          </p:cNvPr>
          <p:cNvSpPr>
            <a:spLocks noGrp="1"/>
          </p:cNvSpPr>
          <p:nvPr>
            <p:ph idx="1"/>
          </p:nvPr>
        </p:nvSpPr>
        <p:spPr>
          <a:xfrm>
            <a:off x="550338" y="1287045"/>
            <a:ext cx="7886700" cy="4637229"/>
          </a:xfrm>
        </p:spPr>
        <p:txBody>
          <a:bodyPr>
            <a:normAutofit fontScale="92500" lnSpcReduction="10000"/>
          </a:bodyPr>
          <a:lstStyle/>
          <a:p>
            <a:pPr>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研究背景</a:t>
            </a:r>
            <a:endParaRPr lang="en-US" altLang="zh-CN"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模型介绍</a:t>
            </a:r>
            <a:endParaRPr lang="en-US" altLang="zh-CN"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结果与讨论</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00000"/>
              </a:lnSpc>
              <a:buFont typeface="Wingdings" panose="05000000000000000000" pitchFamily="2" charset="2"/>
              <a:buChar char="ü"/>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统一描述熔合、转移反应（</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 48</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Ca+</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248</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00000"/>
              </a:lnSpc>
              <a:buFont typeface="Wingdings" panose="05000000000000000000" pitchFamily="2" charset="2"/>
              <a:buChar char="ü"/>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全熔合反应的碰撞方向效应</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00000"/>
              </a:lnSpc>
              <a:buFont typeface="Wingdings" panose="05000000000000000000" pitchFamily="2" charset="2"/>
              <a:buChar char="ü"/>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熔合</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蒸发反应中的壳效应</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总结与展望</a:t>
            </a:r>
            <a:endParaRPr lang="en-US" altLang="zh-CN"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致谢</a:t>
            </a:r>
          </a:p>
        </p:txBody>
      </p:sp>
      <p:sp>
        <p:nvSpPr>
          <p:cNvPr id="4" name="灯片编号占位符 3">
            <a:extLst>
              <a:ext uri="{FF2B5EF4-FFF2-40B4-BE49-F238E27FC236}">
                <a16:creationId xmlns:a16="http://schemas.microsoft.com/office/drawing/2014/main" id="{9CB9477E-985E-43AC-BD7E-2E13448A5275}"/>
              </a:ext>
            </a:extLst>
          </p:cNvPr>
          <p:cNvSpPr>
            <a:spLocks noGrp="1"/>
          </p:cNvSpPr>
          <p:nvPr>
            <p:ph type="sldNum" sz="quarter" idx="12"/>
          </p:nvPr>
        </p:nvSpPr>
        <p:spPr/>
        <p:txBody>
          <a:bodyPr/>
          <a:lstStyle/>
          <a:p>
            <a:fld id="{6B29DC64-E411-4F36-95D0-5F5A682441C1}" type="slidenum">
              <a:rPr lang="zh-CN" altLang="en-US" smtClean="0"/>
              <a:t>2</a:t>
            </a:fld>
            <a:endParaRPr lang="zh-CN" altLang="en-US"/>
          </a:p>
        </p:txBody>
      </p:sp>
      <p:cxnSp>
        <p:nvCxnSpPr>
          <p:cNvPr id="5" name="直接连接符 4">
            <a:extLst>
              <a:ext uri="{FF2B5EF4-FFF2-40B4-BE49-F238E27FC236}">
                <a16:creationId xmlns:a16="http://schemas.microsoft.com/office/drawing/2014/main" id="{52E72692-9557-4347-B95A-4AFF9FF45C28}"/>
              </a:ext>
            </a:extLst>
          </p:cNvPr>
          <p:cNvCxnSpPr/>
          <p:nvPr/>
        </p:nvCxnSpPr>
        <p:spPr>
          <a:xfrm>
            <a:off x="355606" y="842278"/>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06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不同碰撞能量下的</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TKE</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20</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C29579D0-40CD-5E02-25DD-FA44668D4467}"/>
              </a:ext>
            </a:extLst>
          </p:cNvPr>
          <p:cNvPicPr>
            <a:picLocks noChangeAspect="1"/>
          </p:cNvPicPr>
          <p:nvPr/>
        </p:nvPicPr>
        <p:blipFill>
          <a:blip r:embed="rId3"/>
          <a:stretch>
            <a:fillRect/>
          </a:stretch>
        </p:blipFill>
        <p:spPr>
          <a:xfrm>
            <a:off x="0" y="2234169"/>
            <a:ext cx="9144000" cy="2389661"/>
          </a:xfrm>
          <a:prstGeom prst="rect">
            <a:avLst/>
          </a:prstGeom>
        </p:spPr>
      </p:pic>
    </p:spTree>
    <p:extLst>
      <p:ext uri="{BB962C8B-B14F-4D97-AF65-F5344CB8AC3E}">
        <p14:creationId xmlns:p14="http://schemas.microsoft.com/office/powerpoint/2010/main" val="469756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48</a:t>
            </a:r>
            <a:r>
              <a:rPr lang="en-US" altLang="zh-CN" sz="3600" dirty="0">
                <a:latin typeface="Times New Roman" panose="02020603050405020304" pitchFamily="18" charset="0"/>
                <a:cs typeface="Times New Roman" panose="02020603050405020304" pitchFamily="18" charset="0"/>
              </a:rPr>
              <a:t>Ca+</a:t>
            </a:r>
            <a:r>
              <a:rPr lang="en-US" altLang="zh-CN" sz="3600" baseline="30000" dirty="0">
                <a:latin typeface="Times New Roman" panose="02020603050405020304" pitchFamily="18" charset="0"/>
                <a:cs typeface="Times New Roman" panose="02020603050405020304" pitchFamily="18" charset="0"/>
              </a:rPr>
              <a:t>243</a:t>
            </a:r>
            <a:r>
              <a:rPr lang="en-US" altLang="zh-CN" sz="3600" dirty="0">
                <a:latin typeface="Times New Roman" panose="02020603050405020304" pitchFamily="18" charset="0"/>
                <a:cs typeface="Times New Roman" panose="02020603050405020304" pitchFamily="18" charset="0"/>
              </a:rPr>
              <a:t>Am→</a:t>
            </a:r>
            <a:r>
              <a:rPr lang="en-US" altLang="zh-CN" sz="3600" baseline="30000" dirty="0">
                <a:latin typeface="Times New Roman" panose="02020603050405020304" pitchFamily="18" charset="0"/>
                <a:cs typeface="Times New Roman" panose="02020603050405020304" pitchFamily="18" charset="0"/>
              </a:rPr>
              <a:t>291</a:t>
            </a:r>
            <a:r>
              <a:rPr lang="en-US" altLang="zh-CN" sz="3600" dirty="0">
                <a:latin typeface="Times New Roman" panose="02020603050405020304" pitchFamily="18" charset="0"/>
                <a:cs typeface="Times New Roman" panose="02020603050405020304" pitchFamily="18" charset="0"/>
              </a:rPr>
              <a:t>Mc</a:t>
            </a:r>
            <a:r>
              <a:rPr lang="en-US" altLang="zh-CN" sz="3600" baseline="30000" dirty="0">
                <a:latin typeface="Times New Roman" panose="02020603050405020304" pitchFamily="18" charset="0"/>
                <a:cs typeface="Times New Roman" panose="02020603050405020304" pitchFamily="18" charset="0"/>
              </a:rPr>
              <a:t>*</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21</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DEC00CD-97BB-9754-31EF-F9D6AD62310D}"/>
              </a:ext>
            </a:extLst>
          </p:cNvPr>
          <p:cNvPicPr>
            <a:picLocks noChangeAspect="1"/>
          </p:cNvPicPr>
          <p:nvPr/>
        </p:nvPicPr>
        <p:blipFill rotWithShape="1">
          <a:blip r:embed="rId3"/>
          <a:srcRect t="8985"/>
          <a:stretch/>
        </p:blipFill>
        <p:spPr>
          <a:xfrm>
            <a:off x="563365" y="1136651"/>
            <a:ext cx="7775990" cy="5035549"/>
          </a:xfrm>
          <a:prstGeom prst="rect">
            <a:avLst/>
          </a:prstGeom>
        </p:spPr>
      </p:pic>
    </p:spTree>
    <p:extLst>
      <p:ext uri="{BB962C8B-B14F-4D97-AF65-F5344CB8AC3E}">
        <p14:creationId xmlns:p14="http://schemas.microsoft.com/office/powerpoint/2010/main" val="1572581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08C7C-B5D9-E591-60FD-D2A0E2D04C94}"/>
              </a:ext>
            </a:extLst>
          </p:cNvPr>
          <p:cNvSpPr>
            <a:spLocks noGrp="1"/>
          </p:cNvSpPr>
          <p:nvPr>
            <p:ph type="title"/>
          </p:nvPr>
        </p:nvSpPr>
        <p:spPr>
          <a:xfrm>
            <a:off x="628650" y="2232026"/>
            <a:ext cx="7886700" cy="1325563"/>
          </a:xfrm>
        </p:spPr>
        <p:txBody>
          <a:bodyPr>
            <a:normAutofit/>
          </a:bodyPr>
          <a:lstStyle/>
          <a:p>
            <a:r>
              <a:rPr lang="zh-CN" altLang="en-US" sz="4000" dirty="0">
                <a:latin typeface="楷体" panose="02010609060101010101" pitchFamily="49" charset="-122"/>
                <a:ea typeface="楷体" panose="02010609060101010101" pitchFamily="49" charset="-122"/>
              </a:rPr>
              <a:t>（</a:t>
            </a:r>
            <a:r>
              <a:rPr lang="en-US" altLang="zh-CN" sz="4000" dirty="0">
                <a:latin typeface="楷体" panose="02010609060101010101" pitchFamily="49" charset="-122"/>
                <a:ea typeface="楷体" panose="02010609060101010101" pitchFamily="49" charset="-122"/>
              </a:rPr>
              <a:t>3</a:t>
            </a:r>
            <a:r>
              <a:rPr lang="zh-CN" altLang="en-US" sz="4000" dirty="0">
                <a:latin typeface="楷体" panose="02010609060101010101" pitchFamily="49" charset="-122"/>
                <a:ea typeface="楷体" panose="02010609060101010101" pitchFamily="49" charset="-122"/>
              </a:rPr>
              <a:t>）合成超重核过程中的壳效应</a:t>
            </a:r>
          </a:p>
        </p:txBody>
      </p:sp>
      <p:sp>
        <p:nvSpPr>
          <p:cNvPr id="4" name="灯片编号占位符 3">
            <a:extLst>
              <a:ext uri="{FF2B5EF4-FFF2-40B4-BE49-F238E27FC236}">
                <a16:creationId xmlns:a16="http://schemas.microsoft.com/office/drawing/2014/main" id="{FBEE4BA2-E491-8252-B604-CA436BCDB9E0}"/>
              </a:ext>
            </a:extLst>
          </p:cNvPr>
          <p:cNvSpPr>
            <a:spLocks noGrp="1"/>
          </p:cNvSpPr>
          <p:nvPr>
            <p:ph type="sldNum" sz="quarter" idx="12"/>
          </p:nvPr>
        </p:nvSpPr>
        <p:spPr/>
        <p:txBody>
          <a:bodyPr/>
          <a:lstStyle/>
          <a:p>
            <a:fld id="{6B29DC64-E411-4F36-95D0-5F5A682441C1}" type="slidenum">
              <a:rPr lang="zh-CN" altLang="en-US" smtClean="0"/>
              <a:t>22</a:t>
            </a:fld>
            <a:endParaRPr lang="zh-CN" altLang="en-US"/>
          </a:p>
        </p:txBody>
      </p:sp>
    </p:spTree>
    <p:extLst>
      <p:ext uri="{BB962C8B-B14F-4D97-AF65-F5344CB8AC3E}">
        <p14:creationId xmlns:p14="http://schemas.microsoft.com/office/powerpoint/2010/main" val="355878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23</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内容占位符 5">
            <a:extLst>
              <a:ext uri="{FF2B5EF4-FFF2-40B4-BE49-F238E27FC236}">
                <a16:creationId xmlns:a16="http://schemas.microsoft.com/office/drawing/2014/main" id="{540378F8-F08B-4B5C-81D7-6DB8B92283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200" y="1375992"/>
            <a:ext cx="8518820" cy="3064697"/>
          </a:xfrm>
        </p:spPr>
      </p:pic>
      <p:sp>
        <p:nvSpPr>
          <p:cNvPr id="10" name="文本框 9">
            <a:extLst>
              <a:ext uri="{FF2B5EF4-FFF2-40B4-BE49-F238E27FC236}">
                <a16:creationId xmlns:a16="http://schemas.microsoft.com/office/drawing/2014/main" id="{EC526D67-02D1-4F9C-ABD2-3C1481DE3C5F}"/>
              </a:ext>
            </a:extLst>
          </p:cNvPr>
          <p:cNvSpPr txBox="1"/>
          <p:nvPr/>
        </p:nvSpPr>
        <p:spPr>
          <a:xfrm>
            <a:off x="482600" y="136524"/>
            <a:ext cx="8178800" cy="646331"/>
          </a:xfrm>
          <a:prstGeom prst="rect">
            <a:avLst/>
          </a:prstGeom>
          <a:noFill/>
        </p:spPr>
        <p:txBody>
          <a:bodyPr wrap="square" rtlCol="0">
            <a:spAutoFit/>
          </a:bodyPr>
          <a:lstStyle/>
          <a:p>
            <a:pPr algn="ctr"/>
            <a:r>
              <a:rPr lang="zh-CN" altLang="en-US" sz="3600" dirty="0">
                <a:latin typeface="楷体" panose="02010609060101010101" pitchFamily="49" charset="-122"/>
                <a:ea typeface="楷体" panose="02010609060101010101" pitchFamily="49" charset="-122"/>
              </a:rPr>
              <a:t>激发能依赖的壳修正能</a:t>
            </a:r>
          </a:p>
        </p:txBody>
      </p:sp>
      <p:pic>
        <p:nvPicPr>
          <p:cNvPr id="3" name="图片 2">
            <a:extLst>
              <a:ext uri="{FF2B5EF4-FFF2-40B4-BE49-F238E27FC236}">
                <a16:creationId xmlns:a16="http://schemas.microsoft.com/office/drawing/2014/main" id="{B87A8098-C675-6ECF-CAA4-9D5440C71781}"/>
              </a:ext>
            </a:extLst>
          </p:cNvPr>
          <p:cNvPicPr>
            <a:picLocks noChangeAspect="1"/>
          </p:cNvPicPr>
          <p:nvPr/>
        </p:nvPicPr>
        <p:blipFill>
          <a:blip r:embed="rId4"/>
          <a:stretch>
            <a:fillRect/>
          </a:stretch>
        </p:blipFill>
        <p:spPr>
          <a:xfrm>
            <a:off x="3902527" y="4978850"/>
            <a:ext cx="4531179" cy="386498"/>
          </a:xfrm>
          <a:prstGeom prst="rect">
            <a:avLst/>
          </a:prstGeom>
        </p:spPr>
      </p:pic>
      <p:sp>
        <p:nvSpPr>
          <p:cNvPr id="7" name="文本框 6">
            <a:extLst>
              <a:ext uri="{FF2B5EF4-FFF2-40B4-BE49-F238E27FC236}">
                <a16:creationId xmlns:a16="http://schemas.microsoft.com/office/drawing/2014/main" id="{71F67CBD-CD0A-91B7-41D9-E783A4916326}"/>
              </a:ext>
            </a:extLst>
          </p:cNvPr>
          <p:cNvSpPr txBox="1"/>
          <p:nvPr/>
        </p:nvSpPr>
        <p:spPr>
          <a:xfrm>
            <a:off x="3934017" y="5419636"/>
            <a:ext cx="4701993" cy="646331"/>
          </a:xfrm>
          <a:prstGeom prst="rect">
            <a:avLst/>
          </a:prstGeom>
          <a:noFill/>
        </p:spPr>
        <p:txBody>
          <a:bodyPr wrap="none" rtlCol="0">
            <a:spAutoFit/>
          </a:bodyPr>
          <a:lstStyle/>
          <a:p>
            <a:r>
              <a:rPr lang="en-US" altLang="zh-CN" i="1" dirty="0"/>
              <a:t>E</a:t>
            </a:r>
            <a:r>
              <a:rPr lang="en-US" altLang="zh-CN" baseline="-25000" dirty="0"/>
              <a:t>1 </a:t>
            </a:r>
            <a:r>
              <a:rPr lang="en-US" altLang="zh-CN" dirty="0"/>
              <a:t>= 20 MeV, </a:t>
            </a:r>
            <a:r>
              <a:rPr lang="en-US" altLang="zh-CN" i="1" dirty="0"/>
              <a:t>E</a:t>
            </a:r>
            <a:r>
              <a:rPr lang="en-US" altLang="zh-CN" baseline="-25000" dirty="0"/>
              <a:t>0 </a:t>
            </a:r>
            <a:r>
              <a:rPr lang="en-US" altLang="zh-CN" dirty="0"/>
              <a:t>= 15 MeV,  PRC 97 (2018) 054331</a:t>
            </a:r>
          </a:p>
          <a:p>
            <a:endParaRPr lang="zh-CN" altLang="en-US" dirty="0"/>
          </a:p>
        </p:txBody>
      </p:sp>
      <p:sp>
        <p:nvSpPr>
          <p:cNvPr id="8" name="文本框 7">
            <a:extLst>
              <a:ext uri="{FF2B5EF4-FFF2-40B4-BE49-F238E27FC236}">
                <a16:creationId xmlns:a16="http://schemas.microsoft.com/office/drawing/2014/main" id="{D6A19446-C973-5823-B7BB-DCDF7CC86DB0}"/>
              </a:ext>
            </a:extLst>
          </p:cNvPr>
          <p:cNvSpPr txBox="1"/>
          <p:nvPr/>
        </p:nvSpPr>
        <p:spPr>
          <a:xfrm>
            <a:off x="649060" y="5042182"/>
            <a:ext cx="2662973" cy="646331"/>
          </a:xfrm>
          <a:prstGeom prst="rect">
            <a:avLst/>
          </a:prstGeom>
          <a:noFill/>
        </p:spPr>
        <p:txBody>
          <a:bodyPr wrap="none" rtlCol="0">
            <a:spAutoFit/>
          </a:bodyPr>
          <a:lstStyle/>
          <a:p>
            <a:r>
              <a:rPr lang="en-US" altLang="zh-CN" dirty="0"/>
              <a:t>Temperature dependence </a:t>
            </a:r>
          </a:p>
          <a:p>
            <a:r>
              <a:rPr lang="en-US" altLang="zh-CN" dirty="0"/>
              <a:t>of shell corrections</a:t>
            </a:r>
            <a:endParaRPr lang="zh-CN" altLang="en-US" dirty="0"/>
          </a:p>
        </p:txBody>
      </p:sp>
    </p:spTree>
    <p:extLst>
      <p:ext uri="{BB962C8B-B14F-4D97-AF65-F5344CB8AC3E}">
        <p14:creationId xmlns:p14="http://schemas.microsoft.com/office/powerpoint/2010/main" val="3006505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0" y="1"/>
            <a:ext cx="9143999" cy="794796"/>
          </a:xfrm>
        </p:spPr>
        <p:txBody>
          <a:bodyPr anchor="ctr">
            <a:noAutofit/>
          </a:bodyPr>
          <a:lstStyle/>
          <a:p>
            <a:pPr algn="ctr"/>
            <a:br>
              <a:rPr lang="en-US" altLang="zh-CN" sz="4000" baseline="30000" dirty="0">
                <a:latin typeface="楷体" panose="02010609060101010101" pitchFamily="49" charset="-122"/>
                <a:ea typeface="楷体" panose="02010609060101010101" pitchFamily="49" charset="-122"/>
                <a:cs typeface="Arial" panose="020B0604020202020204" pitchFamily="34" charset="0"/>
              </a:rPr>
            </a:br>
            <a:r>
              <a:rPr lang="zh-CN" altLang="en-US" sz="4000" baseline="30000" dirty="0">
                <a:latin typeface="楷体" panose="02010609060101010101" pitchFamily="49" charset="-122"/>
                <a:ea typeface="楷体" panose="02010609060101010101" pitchFamily="49" charset="-122"/>
                <a:cs typeface="Arial" panose="020B0604020202020204" pitchFamily="34" charset="0"/>
              </a:rPr>
              <a:t>理论计算与实验结果</a:t>
            </a: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24</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6E382006-7D1C-4B4D-9B15-5C6371478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14" y="879486"/>
            <a:ext cx="8278368" cy="5398008"/>
          </a:xfrm>
          <a:prstGeom prst="rect">
            <a:avLst/>
          </a:prstGeom>
        </p:spPr>
      </p:pic>
    </p:spTree>
    <p:extLst>
      <p:ext uri="{BB962C8B-B14F-4D97-AF65-F5344CB8AC3E}">
        <p14:creationId xmlns:p14="http://schemas.microsoft.com/office/powerpoint/2010/main" val="238646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0" y="1"/>
            <a:ext cx="9143999" cy="794796"/>
          </a:xfrm>
        </p:spPr>
        <p:txBody>
          <a:bodyPr anchor="ctr">
            <a:noAutofit/>
          </a:bodyPr>
          <a:lstStyle/>
          <a:p>
            <a:pPr algn="ctr"/>
            <a:br>
              <a:rPr lang="en-US" altLang="zh-CN" sz="4000" baseline="30000" dirty="0">
                <a:latin typeface="Arial" panose="020B0604020202020204" pitchFamily="34" charset="0"/>
                <a:ea typeface="楷体" panose="02010609060101010101" pitchFamily="49" charset="-122"/>
                <a:cs typeface="Arial" panose="020B0604020202020204" pitchFamily="34" charset="0"/>
              </a:rPr>
            </a:br>
            <a:r>
              <a:rPr lang="zh-CN" altLang="en-US" sz="4000" baseline="30000" dirty="0">
                <a:latin typeface="Arial" panose="020B0604020202020204" pitchFamily="34" charset="0"/>
                <a:ea typeface="楷体" panose="02010609060101010101" pitchFamily="49" charset="-122"/>
                <a:cs typeface="Arial" panose="020B0604020202020204" pitchFamily="34" charset="0"/>
              </a:rPr>
              <a:t>超重新元素</a:t>
            </a:r>
            <a:r>
              <a:rPr lang="en-US" altLang="zh-CN" sz="4000" baseline="30000" dirty="0">
                <a:latin typeface="Arial" panose="020B0604020202020204" pitchFamily="34" charset="0"/>
                <a:ea typeface="楷体" panose="02010609060101010101" pitchFamily="49" charset="-122"/>
                <a:cs typeface="Arial" panose="020B0604020202020204" pitchFamily="34" charset="0"/>
              </a:rPr>
              <a:t>Z=119</a:t>
            </a:r>
            <a:endParaRPr lang="zh-CN" altLang="en-US" sz="4000" baseline="30000" dirty="0">
              <a:latin typeface="Arial" panose="020B0604020202020204" pitchFamily="34" charset="0"/>
              <a:ea typeface="楷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25</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80534EF-0968-457E-6460-3A97B0450D9B}"/>
              </a:ext>
            </a:extLst>
          </p:cNvPr>
          <p:cNvPicPr>
            <a:picLocks noChangeAspect="1"/>
          </p:cNvPicPr>
          <p:nvPr/>
        </p:nvPicPr>
        <p:blipFill>
          <a:blip r:embed="rId3"/>
          <a:stretch>
            <a:fillRect/>
          </a:stretch>
        </p:blipFill>
        <p:spPr>
          <a:xfrm>
            <a:off x="0" y="1173596"/>
            <a:ext cx="9144000" cy="5147621"/>
          </a:xfrm>
          <a:prstGeom prst="rect">
            <a:avLst/>
          </a:prstGeom>
        </p:spPr>
      </p:pic>
    </p:spTree>
    <p:extLst>
      <p:ext uri="{BB962C8B-B14F-4D97-AF65-F5344CB8AC3E}">
        <p14:creationId xmlns:p14="http://schemas.microsoft.com/office/powerpoint/2010/main" val="378068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4A489-3245-4046-ACD2-7237C5E5CDCB}"/>
              </a:ext>
            </a:extLst>
          </p:cNvPr>
          <p:cNvSpPr>
            <a:spLocks noGrp="1"/>
          </p:cNvSpPr>
          <p:nvPr>
            <p:ph type="title"/>
          </p:nvPr>
        </p:nvSpPr>
        <p:spPr>
          <a:xfrm>
            <a:off x="0" y="1061"/>
            <a:ext cx="9144000" cy="702730"/>
          </a:xfrm>
        </p:spPr>
        <p:txBody>
          <a:bodyPr>
            <a:normAutofit/>
          </a:bodyPr>
          <a:lstStyle/>
          <a:p>
            <a:pPr algn="ctr"/>
            <a:r>
              <a:rPr lang="zh-CN" altLang="en-US" sz="3600" dirty="0">
                <a:latin typeface="楷体" panose="02010609060101010101" pitchFamily="49" charset="-122"/>
                <a:ea typeface="楷体" panose="02010609060101010101" pitchFamily="49" charset="-122"/>
              </a:rPr>
              <a:t>总结与展望</a:t>
            </a:r>
          </a:p>
        </p:txBody>
      </p:sp>
      <p:sp>
        <p:nvSpPr>
          <p:cNvPr id="3" name="内容占位符 2">
            <a:extLst>
              <a:ext uri="{FF2B5EF4-FFF2-40B4-BE49-F238E27FC236}">
                <a16:creationId xmlns:a16="http://schemas.microsoft.com/office/drawing/2014/main" id="{50CA5A2E-7D5B-4A41-999C-86B91D8D9C76}"/>
              </a:ext>
            </a:extLst>
          </p:cNvPr>
          <p:cNvSpPr>
            <a:spLocks noGrp="1"/>
          </p:cNvSpPr>
          <p:nvPr>
            <p:ph idx="1"/>
          </p:nvPr>
        </p:nvSpPr>
        <p:spPr>
          <a:xfrm>
            <a:off x="577859" y="916517"/>
            <a:ext cx="7886700" cy="4467222"/>
          </a:xfrm>
        </p:spPr>
        <p:txBody>
          <a:bodyPr>
            <a:normAutofit fontScale="85000" lnSpcReduction="10000"/>
          </a:bodyPr>
          <a:lstStyle/>
          <a:p>
            <a:pPr marL="0" indent="0">
              <a:lnSpc>
                <a:spcPct val="150000"/>
              </a:lnSpc>
              <a:buNone/>
            </a:pPr>
            <a:r>
              <a:rPr lang="zh-CN" altLang="en-US" dirty="0"/>
              <a:t>总结：</a:t>
            </a:r>
            <a:endParaRPr lang="en-US" altLang="zh-CN" dirty="0"/>
          </a:p>
          <a:p>
            <a:pPr>
              <a:lnSpc>
                <a:spcPct val="150000"/>
              </a:lnSpc>
              <a:buFont typeface="Wingdings" panose="05000000000000000000" pitchFamily="2" charset="2"/>
              <a:buChar char="Ø"/>
            </a:pPr>
            <a:r>
              <a:rPr lang="zh-CN" altLang="en-US" sz="2000" dirty="0"/>
              <a:t>双核模型能较好地描述熔合蒸发反应和多核子转移反应的实验数据；</a:t>
            </a:r>
            <a:endParaRPr lang="en-US" altLang="zh-CN" sz="2000" dirty="0"/>
          </a:p>
          <a:p>
            <a:pPr>
              <a:lnSpc>
                <a:spcPct val="150000"/>
              </a:lnSpc>
              <a:buFont typeface="Wingdings" panose="05000000000000000000" pitchFamily="2" charset="2"/>
              <a:buChar char="Ø"/>
            </a:pPr>
            <a:r>
              <a:rPr lang="zh-CN" altLang="en-US" sz="2100" dirty="0"/>
              <a:t>基于位垒分布方法来考虑碰撞方向对熔合几率的影响</a:t>
            </a:r>
            <a:r>
              <a:rPr lang="en-US" altLang="zh-CN" sz="2100" dirty="0"/>
              <a:t>.</a:t>
            </a:r>
          </a:p>
          <a:p>
            <a:pPr>
              <a:lnSpc>
                <a:spcPct val="150000"/>
              </a:lnSpc>
              <a:buFont typeface="Wingdings" panose="05000000000000000000" pitchFamily="2" charset="2"/>
              <a:buChar char="Ø"/>
            </a:pPr>
            <a:r>
              <a:rPr lang="zh-CN" altLang="en-US" sz="2000" dirty="0"/>
              <a:t>激发能依赖的壳效应在熔合</a:t>
            </a:r>
            <a:r>
              <a:rPr lang="en-US" altLang="zh-CN" sz="2000" dirty="0"/>
              <a:t>-</a:t>
            </a:r>
            <a:r>
              <a:rPr lang="zh-CN" altLang="en-US" sz="2000" dirty="0"/>
              <a:t>蒸发反应中起到重要作用；</a:t>
            </a:r>
            <a:r>
              <a:rPr lang="en-US" altLang="zh-CN" sz="2000" dirty="0">
                <a:solidFill>
                  <a:srgbClr val="FF0000"/>
                </a:solidFill>
              </a:rPr>
              <a:t>Z=119 (0.01pb-10pb)</a:t>
            </a:r>
          </a:p>
          <a:p>
            <a:pPr marL="0" indent="0">
              <a:lnSpc>
                <a:spcPct val="150000"/>
              </a:lnSpc>
              <a:buNone/>
            </a:pPr>
            <a:r>
              <a:rPr lang="zh-CN" altLang="en-US" dirty="0"/>
              <a:t>展望：</a:t>
            </a:r>
            <a:endParaRPr lang="en-US" altLang="zh-CN" dirty="0"/>
          </a:p>
          <a:p>
            <a:pPr>
              <a:lnSpc>
                <a:spcPct val="150000"/>
              </a:lnSpc>
              <a:buFont typeface="Wingdings" panose="05000000000000000000" pitchFamily="2" charset="2"/>
              <a:buChar char="Ø"/>
            </a:pPr>
            <a:r>
              <a:rPr lang="zh-CN" altLang="en-US" sz="2000" dirty="0"/>
              <a:t>基于深度学习方法结合双核模型，来研究超重核合成机制；</a:t>
            </a:r>
            <a:endParaRPr lang="en-US" altLang="zh-CN" sz="2000" dirty="0"/>
          </a:p>
          <a:p>
            <a:pPr>
              <a:lnSpc>
                <a:spcPct val="150000"/>
              </a:lnSpc>
              <a:buFont typeface="Wingdings" panose="05000000000000000000" pitchFamily="2" charset="2"/>
              <a:buChar char="Ø"/>
            </a:pPr>
            <a:r>
              <a:rPr lang="zh-CN" altLang="en-US" sz="2000" dirty="0"/>
              <a:t>系统研究不同物理输入量</a:t>
            </a:r>
            <a:r>
              <a:rPr lang="en-US" altLang="zh-CN" sz="2000" dirty="0"/>
              <a:t>(</a:t>
            </a:r>
            <a:r>
              <a:rPr lang="zh-CN" altLang="en-US" sz="2000" dirty="0"/>
              <a:t>质量、壳修正能、裂变位垒、四极形变、能级密度参数等</a:t>
            </a:r>
            <a:r>
              <a:rPr lang="en-US" altLang="zh-CN" sz="2000" dirty="0"/>
              <a:t>)</a:t>
            </a:r>
            <a:r>
              <a:rPr lang="zh-CN" altLang="en-US" sz="2000" dirty="0"/>
              <a:t>对合成超重新元素的影响</a:t>
            </a:r>
            <a:r>
              <a:rPr lang="en-US" altLang="zh-CN" sz="2000" dirty="0"/>
              <a:t>.</a:t>
            </a:r>
          </a:p>
          <a:p>
            <a:pPr>
              <a:lnSpc>
                <a:spcPct val="150000"/>
              </a:lnSpc>
              <a:buFont typeface="Wingdings" panose="05000000000000000000" pitchFamily="2" charset="2"/>
              <a:buChar char="Ø"/>
            </a:pPr>
            <a:endParaRPr lang="en-US" altLang="zh-CN" sz="2000" dirty="0"/>
          </a:p>
        </p:txBody>
      </p:sp>
      <p:sp>
        <p:nvSpPr>
          <p:cNvPr id="4" name="灯片编号占位符 3">
            <a:extLst>
              <a:ext uri="{FF2B5EF4-FFF2-40B4-BE49-F238E27FC236}">
                <a16:creationId xmlns:a16="http://schemas.microsoft.com/office/drawing/2014/main" id="{7AE27193-7478-4821-BCDA-8C288571919D}"/>
              </a:ext>
            </a:extLst>
          </p:cNvPr>
          <p:cNvSpPr>
            <a:spLocks noGrp="1"/>
          </p:cNvSpPr>
          <p:nvPr>
            <p:ph type="sldNum" sz="quarter" idx="12"/>
          </p:nvPr>
        </p:nvSpPr>
        <p:spPr/>
        <p:txBody>
          <a:bodyPr/>
          <a:lstStyle/>
          <a:p>
            <a:fld id="{6B29DC64-E411-4F36-95D0-5F5A682441C1}" type="slidenum">
              <a:rPr lang="zh-CN" altLang="en-US" smtClean="0"/>
              <a:t>26</a:t>
            </a:fld>
            <a:endParaRPr lang="zh-CN" altLang="en-US"/>
          </a:p>
        </p:txBody>
      </p:sp>
      <p:sp>
        <p:nvSpPr>
          <p:cNvPr id="5" name="矩形 4">
            <a:extLst>
              <a:ext uri="{FF2B5EF4-FFF2-40B4-BE49-F238E27FC236}">
                <a16:creationId xmlns:a16="http://schemas.microsoft.com/office/drawing/2014/main" id="{4D227FE0-E599-4AB7-B3C7-F53F557F7B6B}"/>
              </a:ext>
            </a:extLst>
          </p:cNvPr>
          <p:cNvSpPr/>
          <p:nvPr/>
        </p:nvSpPr>
        <p:spPr>
          <a:xfrm>
            <a:off x="628650" y="5687483"/>
            <a:ext cx="9143999" cy="954107"/>
          </a:xfrm>
          <a:prstGeom prst="rect">
            <a:avLst/>
          </a:prstGeom>
        </p:spPr>
        <p:txBody>
          <a:bodyPr wrap="square">
            <a:spAutoFit/>
          </a:bodyPr>
          <a:lstStyle/>
          <a:p>
            <a:r>
              <a:rPr lang="en-US" altLang="zh-CN" sz="1400" u="sng" dirty="0">
                <a:solidFill>
                  <a:srgbClr val="FF0000"/>
                </a:solidFill>
                <a:latin typeface="Times New Roman" panose="02020603050405020304" pitchFamily="18" charset="0"/>
                <a:cs typeface="Times New Roman" panose="02020603050405020304" pitchFamily="18" charset="0"/>
              </a:rPr>
              <a:t>P.H. Chen</a:t>
            </a:r>
            <a:r>
              <a:rPr lang="en-US" altLang="zh-CN" sz="1400" dirty="0">
                <a:solidFill>
                  <a:srgbClr val="FF0000"/>
                </a:solidFill>
                <a:latin typeface="Times New Roman" panose="02020603050405020304" pitchFamily="18" charset="0"/>
                <a:cs typeface="Times New Roman" panose="02020603050405020304" pitchFamily="18" charset="0"/>
              </a:rPr>
              <a:t>, F. </a:t>
            </a:r>
            <a:r>
              <a:rPr lang="en-US" altLang="zh-CN" sz="1400" dirty="0" err="1">
                <a:solidFill>
                  <a:srgbClr val="FF0000"/>
                </a:solidFill>
                <a:latin typeface="Times New Roman" panose="02020603050405020304" pitchFamily="18" charset="0"/>
                <a:cs typeface="Times New Roman" panose="02020603050405020304" pitchFamily="18" charset="0"/>
              </a:rPr>
              <a:t>Niu</a:t>
            </a:r>
            <a:r>
              <a:rPr lang="en-US" altLang="zh-CN" sz="1400" dirty="0">
                <a:solidFill>
                  <a:srgbClr val="FF0000"/>
                </a:solidFill>
                <a:latin typeface="Times New Roman" panose="02020603050405020304" pitchFamily="18" charset="0"/>
                <a:cs typeface="Times New Roman" panose="02020603050405020304" pitchFamily="18" charset="0"/>
              </a:rPr>
              <a:t>, X.H. Zeng, Z.Q. Feng, </a:t>
            </a:r>
            <a:r>
              <a:rPr lang="en-US" altLang="zh-CN" sz="1400" i="1" dirty="0">
                <a:solidFill>
                  <a:srgbClr val="FF0000"/>
                </a:solidFill>
                <a:latin typeface="Times New Roman" panose="02020603050405020304" pitchFamily="18" charset="0"/>
                <a:cs typeface="Times New Roman" panose="02020603050405020304" pitchFamily="18" charset="0"/>
              </a:rPr>
              <a:t>Phys. Rev. C</a:t>
            </a:r>
            <a:r>
              <a:rPr lang="en-US" altLang="zh-CN" sz="1400" dirty="0">
                <a:solidFill>
                  <a:srgbClr val="FF0000"/>
                </a:solidFill>
                <a:latin typeface="Times New Roman" panose="02020603050405020304" pitchFamily="18" charset="0"/>
                <a:cs typeface="Times New Roman" panose="02020603050405020304" pitchFamily="18" charset="0"/>
              </a:rPr>
              <a:t> </a:t>
            </a:r>
            <a:r>
              <a:rPr lang="en-US" altLang="zh-CN" sz="1400" b="1" dirty="0">
                <a:solidFill>
                  <a:srgbClr val="FF0000"/>
                </a:solidFill>
                <a:latin typeface="Times New Roman" panose="02020603050405020304" pitchFamily="18" charset="0"/>
                <a:cs typeface="Times New Roman" panose="02020603050405020304" pitchFamily="18" charset="0"/>
              </a:rPr>
              <a:t>105</a:t>
            </a:r>
            <a:r>
              <a:rPr lang="en-US" altLang="zh-CN" sz="1400" dirty="0">
                <a:solidFill>
                  <a:srgbClr val="FF0000"/>
                </a:solidFill>
                <a:latin typeface="Times New Roman" panose="02020603050405020304" pitchFamily="18" charset="0"/>
                <a:cs typeface="Times New Roman" panose="02020603050405020304" pitchFamily="18" charset="0"/>
              </a:rPr>
              <a:t>, 054601 (2022)</a:t>
            </a:r>
          </a:p>
          <a:p>
            <a:r>
              <a:rPr lang="en-US" altLang="zh-CN" sz="1400" u="sng" dirty="0">
                <a:solidFill>
                  <a:srgbClr val="FF0000"/>
                </a:solidFill>
                <a:latin typeface="Times New Roman" panose="02020603050405020304" pitchFamily="18" charset="0"/>
                <a:cs typeface="Times New Roman" panose="02020603050405020304" pitchFamily="18" charset="0"/>
              </a:rPr>
              <a:t>P.H. Chen</a:t>
            </a:r>
            <a:r>
              <a:rPr lang="en-US" altLang="zh-CN" sz="1400" dirty="0">
                <a:solidFill>
                  <a:srgbClr val="FF0000"/>
                </a:solidFill>
                <a:latin typeface="Times New Roman" panose="02020603050405020304" pitchFamily="18" charset="0"/>
                <a:cs typeface="Times New Roman" panose="02020603050405020304" pitchFamily="18" charset="0"/>
              </a:rPr>
              <a:t>, C. </a:t>
            </a:r>
            <a:r>
              <a:rPr lang="en-US" altLang="zh-CN" sz="1400" dirty="0" err="1">
                <a:solidFill>
                  <a:srgbClr val="FF0000"/>
                </a:solidFill>
                <a:latin typeface="Times New Roman" panose="02020603050405020304" pitchFamily="18" charset="0"/>
                <a:cs typeface="Times New Roman" panose="02020603050405020304" pitchFamily="18" charset="0"/>
              </a:rPr>
              <a:t>Geng</a:t>
            </a:r>
            <a:r>
              <a:rPr lang="en-US" altLang="zh-CN" sz="1400" dirty="0">
                <a:solidFill>
                  <a:srgbClr val="FF0000"/>
                </a:solidFill>
                <a:latin typeface="Times New Roman" panose="02020603050405020304" pitchFamily="18" charset="0"/>
                <a:cs typeface="Times New Roman" panose="02020603050405020304" pitchFamily="18" charset="0"/>
              </a:rPr>
              <a:t>, X.H. Zeng, Z.Q. Feng, </a:t>
            </a:r>
            <a:r>
              <a:rPr lang="en-US" altLang="zh-CN" sz="1400" i="1" dirty="0">
                <a:solidFill>
                  <a:srgbClr val="FF0000"/>
                </a:solidFill>
                <a:latin typeface="Times New Roman" panose="02020603050405020304" pitchFamily="18" charset="0"/>
                <a:cs typeface="Times New Roman" panose="02020603050405020304" pitchFamily="18" charset="0"/>
              </a:rPr>
              <a:t>Phys. Rev. C</a:t>
            </a:r>
            <a:r>
              <a:rPr lang="en-US" altLang="zh-CN" sz="1400" dirty="0">
                <a:solidFill>
                  <a:srgbClr val="FF0000"/>
                </a:solidFill>
                <a:latin typeface="Times New Roman" panose="02020603050405020304" pitchFamily="18" charset="0"/>
                <a:cs typeface="Times New Roman" panose="02020603050405020304" pitchFamily="18" charset="0"/>
              </a:rPr>
              <a:t> </a:t>
            </a:r>
            <a:r>
              <a:rPr lang="en-US" altLang="zh-CN" sz="1400" b="1" dirty="0">
                <a:solidFill>
                  <a:srgbClr val="FF0000"/>
                </a:solidFill>
                <a:latin typeface="Times New Roman" panose="02020603050405020304" pitchFamily="18" charset="0"/>
                <a:cs typeface="Times New Roman" panose="02020603050405020304" pitchFamily="18" charset="0"/>
              </a:rPr>
              <a:t>106</a:t>
            </a:r>
            <a:r>
              <a:rPr lang="en-US" altLang="zh-CN" sz="1400" dirty="0">
                <a:solidFill>
                  <a:srgbClr val="FF0000"/>
                </a:solidFill>
                <a:latin typeface="Times New Roman" panose="02020603050405020304" pitchFamily="18" charset="0"/>
                <a:cs typeface="Times New Roman" panose="02020603050405020304" pitchFamily="18" charset="0"/>
              </a:rPr>
              <a:t>, 034610 (2022)</a:t>
            </a:r>
            <a:endParaRPr lang="en-US" altLang="zh-CN" sz="1400" b="0" i="0" dirty="0">
              <a:solidFill>
                <a:srgbClr val="FF0000"/>
              </a:solidFill>
              <a:effectLst/>
              <a:latin typeface="Times New Roman" panose="02020603050405020304" pitchFamily="18" charset="0"/>
              <a:cs typeface="Times New Roman" panose="02020603050405020304" pitchFamily="18" charset="0"/>
            </a:endParaRPr>
          </a:p>
          <a:p>
            <a:r>
              <a:rPr lang="en-US" altLang="zh-CN" sz="1400" u="sng" dirty="0">
                <a:solidFill>
                  <a:srgbClr val="FF0000"/>
                </a:solidFill>
                <a:latin typeface="Times New Roman" panose="02020603050405020304" pitchFamily="18" charset="0"/>
                <a:cs typeface="Times New Roman" panose="02020603050405020304" pitchFamily="18" charset="0"/>
              </a:rPr>
              <a:t>P.H. Chen</a:t>
            </a:r>
            <a:r>
              <a:rPr lang="en-US" altLang="zh-CN" sz="1400" dirty="0">
                <a:solidFill>
                  <a:srgbClr val="FF0000"/>
                </a:solidFill>
                <a:latin typeface="Times New Roman" panose="02020603050405020304" pitchFamily="18" charset="0"/>
                <a:cs typeface="Times New Roman" panose="02020603050405020304" pitchFamily="18" charset="0"/>
              </a:rPr>
              <a:t>, H. Wu, Z.X. Yang, X.H. Zeng, Z.Q. Feng, </a:t>
            </a:r>
            <a:r>
              <a:rPr lang="en-US" altLang="zh-CN" sz="1400" i="1" dirty="0" err="1">
                <a:solidFill>
                  <a:srgbClr val="FF0000"/>
                </a:solidFill>
                <a:latin typeface="Times New Roman" panose="02020603050405020304" pitchFamily="18" charset="0"/>
                <a:cs typeface="Times New Roman" panose="02020603050405020304" pitchFamily="18" charset="0"/>
              </a:rPr>
              <a:t>Nucl</a:t>
            </a:r>
            <a:r>
              <a:rPr lang="en-US" altLang="zh-CN" sz="1400" i="1" dirty="0">
                <a:solidFill>
                  <a:srgbClr val="FF0000"/>
                </a:solidFill>
                <a:latin typeface="Times New Roman" panose="02020603050405020304" pitchFamily="18" charset="0"/>
                <a:cs typeface="Times New Roman" panose="02020603050405020304" pitchFamily="18" charset="0"/>
              </a:rPr>
              <a:t>. Sci. Tech.</a:t>
            </a:r>
            <a:r>
              <a:rPr lang="en-US" altLang="zh-CN" sz="1400" dirty="0">
                <a:solidFill>
                  <a:srgbClr val="FF0000"/>
                </a:solidFill>
                <a:latin typeface="Times New Roman" panose="02020603050405020304" pitchFamily="18" charset="0"/>
                <a:cs typeface="Times New Roman" panose="02020603050405020304" pitchFamily="18" charset="0"/>
              </a:rPr>
              <a:t> </a:t>
            </a:r>
            <a:r>
              <a:rPr lang="en-US" altLang="zh-CN" sz="1400" b="1" dirty="0">
                <a:solidFill>
                  <a:srgbClr val="FF0000"/>
                </a:solidFill>
                <a:latin typeface="Times New Roman" panose="02020603050405020304" pitchFamily="18" charset="0"/>
                <a:cs typeface="Times New Roman" panose="02020603050405020304" pitchFamily="18" charset="0"/>
              </a:rPr>
              <a:t>34</a:t>
            </a:r>
            <a:r>
              <a:rPr lang="en-US" altLang="zh-CN" sz="1400" dirty="0">
                <a:solidFill>
                  <a:srgbClr val="FF0000"/>
                </a:solidFill>
                <a:latin typeface="Times New Roman" panose="02020603050405020304" pitchFamily="18" charset="0"/>
                <a:cs typeface="Times New Roman" panose="02020603050405020304" pitchFamily="18" charset="0"/>
              </a:rPr>
              <a:t>, 7 (2023)</a:t>
            </a:r>
            <a:endParaRPr lang="en-US" altLang="zh-CN" sz="1400" b="0" i="0" dirty="0">
              <a:solidFill>
                <a:srgbClr val="FF0000"/>
              </a:solidFill>
              <a:effectLst/>
              <a:latin typeface="Times New Roman" panose="02020603050405020304" pitchFamily="18" charset="0"/>
              <a:cs typeface="Times New Roman" panose="02020603050405020304" pitchFamily="18" charset="0"/>
            </a:endParaRPr>
          </a:p>
          <a:p>
            <a:endParaRPr lang="en-US" altLang="zh-CN" sz="1400" b="0" i="0" dirty="0">
              <a:solidFill>
                <a:srgbClr val="FF0000"/>
              </a:solidFill>
              <a:effectLst/>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360DD81F-0562-45FC-848D-E0784A716478}"/>
              </a:ext>
            </a:extLst>
          </p:cNvPr>
          <p:cNvCxnSpPr/>
          <p:nvPr/>
        </p:nvCxnSpPr>
        <p:spPr>
          <a:xfrm>
            <a:off x="431809" y="794807"/>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8DF01-0288-4F86-B51A-399BC5030AC9}"/>
              </a:ext>
            </a:extLst>
          </p:cNvPr>
          <p:cNvSpPr>
            <a:spLocks noGrp="1"/>
          </p:cNvSpPr>
          <p:nvPr>
            <p:ph type="title"/>
          </p:nvPr>
        </p:nvSpPr>
        <p:spPr>
          <a:xfrm>
            <a:off x="0" y="59269"/>
            <a:ext cx="9144000" cy="655163"/>
          </a:xfrm>
        </p:spPr>
        <p:txBody>
          <a:bodyPr>
            <a:normAutofit/>
          </a:bodyPr>
          <a:lstStyle/>
          <a:p>
            <a:pPr algn="ctr"/>
            <a:r>
              <a:rPr lang="zh-CN" altLang="en-US" sz="3600" dirty="0">
                <a:latin typeface="楷体" panose="02010609060101010101" pitchFamily="49" charset="-122"/>
                <a:ea typeface="楷体" panose="02010609060101010101" pitchFamily="49" charset="-122"/>
              </a:rPr>
              <a:t>致谢</a:t>
            </a:r>
          </a:p>
        </p:txBody>
      </p:sp>
      <p:sp>
        <p:nvSpPr>
          <p:cNvPr id="3" name="内容占位符 2">
            <a:extLst>
              <a:ext uri="{FF2B5EF4-FFF2-40B4-BE49-F238E27FC236}">
                <a16:creationId xmlns:a16="http://schemas.microsoft.com/office/drawing/2014/main" id="{95CF9D73-9337-4330-AA91-3662F2AFBF51}"/>
              </a:ext>
            </a:extLst>
          </p:cNvPr>
          <p:cNvSpPr>
            <a:spLocks noGrp="1"/>
          </p:cNvSpPr>
          <p:nvPr>
            <p:ph idx="1"/>
          </p:nvPr>
        </p:nvSpPr>
        <p:spPr>
          <a:xfrm>
            <a:off x="0" y="1086041"/>
            <a:ext cx="9144000" cy="1173306"/>
          </a:xfrm>
        </p:spPr>
        <p:txBody>
          <a:bodyPr>
            <a:normAutofit/>
          </a:bodyPr>
          <a:lstStyle/>
          <a:p>
            <a:pPr marL="0" indent="0" algn="ctr">
              <a:buNone/>
            </a:pPr>
            <a:r>
              <a:rPr lang="zh-CN" altLang="en-US" sz="6000" dirty="0">
                <a:latin typeface="楷体" panose="02010609060101010101" pitchFamily="49" charset="-122"/>
                <a:ea typeface="楷体" panose="02010609060101010101" pitchFamily="49" charset="-122"/>
              </a:rPr>
              <a:t>感谢您的倾听！</a:t>
            </a:r>
          </a:p>
        </p:txBody>
      </p:sp>
      <p:sp>
        <p:nvSpPr>
          <p:cNvPr id="4" name="灯片编号占位符 3">
            <a:extLst>
              <a:ext uri="{FF2B5EF4-FFF2-40B4-BE49-F238E27FC236}">
                <a16:creationId xmlns:a16="http://schemas.microsoft.com/office/drawing/2014/main" id="{E353D9A4-ABD7-411C-9840-10DC2303260C}"/>
              </a:ext>
            </a:extLst>
          </p:cNvPr>
          <p:cNvSpPr>
            <a:spLocks noGrp="1"/>
          </p:cNvSpPr>
          <p:nvPr>
            <p:ph type="sldNum" sz="quarter" idx="12"/>
          </p:nvPr>
        </p:nvSpPr>
        <p:spPr/>
        <p:txBody>
          <a:bodyPr/>
          <a:lstStyle/>
          <a:p>
            <a:fld id="{6B29DC64-E411-4F36-95D0-5F5A682441C1}" type="slidenum">
              <a:rPr lang="zh-CN" altLang="en-US" smtClean="0"/>
              <a:t>27</a:t>
            </a:fld>
            <a:endParaRPr lang="zh-CN" altLang="en-US"/>
          </a:p>
        </p:txBody>
      </p:sp>
      <p:cxnSp>
        <p:nvCxnSpPr>
          <p:cNvPr id="6" name="直接连接符 5">
            <a:extLst>
              <a:ext uri="{FF2B5EF4-FFF2-40B4-BE49-F238E27FC236}">
                <a16:creationId xmlns:a16="http://schemas.microsoft.com/office/drawing/2014/main" id="{FEA7585B-9981-417E-AD10-FC6AB0E832AD}"/>
              </a:ext>
            </a:extLst>
          </p:cNvPr>
          <p:cNvCxnSpPr/>
          <p:nvPr/>
        </p:nvCxnSpPr>
        <p:spPr>
          <a:xfrm>
            <a:off x="355606" y="811741"/>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58B664C-3B20-D05B-9B88-BCF376006DA6}"/>
              </a:ext>
            </a:extLst>
          </p:cNvPr>
          <p:cNvPicPr>
            <a:picLocks noChangeAspect="1"/>
          </p:cNvPicPr>
          <p:nvPr/>
        </p:nvPicPr>
        <p:blipFill rotWithShape="1">
          <a:blip r:embed="rId2">
            <a:extLst>
              <a:ext uri="{28A0092B-C50C-407E-A947-70E740481C1C}">
                <a14:useLocalDpi xmlns:a14="http://schemas.microsoft.com/office/drawing/2010/main" val="0"/>
              </a:ext>
            </a:extLst>
          </a:blip>
          <a:srcRect l="7567" t="13067" r="5971" b="3840"/>
          <a:stretch/>
        </p:blipFill>
        <p:spPr>
          <a:xfrm>
            <a:off x="1769911" y="2196523"/>
            <a:ext cx="5694847" cy="4159828"/>
          </a:xfrm>
          <a:prstGeom prst="rect">
            <a:avLst/>
          </a:prstGeom>
        </p:spPr>
      </p:pic>
    </p:spTree>
    <p:extLst>
      <p:ext uri="{BB962C8B-B14F-4D97-AF65-F5344CB8AC3E}">
        <p14:creationId xmlns:p14="http://schemas.microsoft.com/office/powerpoint/2010/main" val="3412470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8DF01-0288-4F86-B51A-399BC5030AC9}"/>
              </a:ext>
            </a:extLst>
          </p:cNvPr>
          <p:cNvSpPr>
            <a:spLocks noGrp="1"/>
          </p:cNvSpPr>
          <p:nvPr>
            <p:ph type="title"/>
          </p:nvPr>
        </p:nvSpPr>
        <p:spPr>
          <a:xfrm>
            <a:off x="0" y="59269"/>
            <a:ext cx="9144000" cy="655163"/>
          </a:xfrm>
        </p:spPr>
        <p:txBody>
          <a:bodyPr>
            <a:normAutofit/>
          </a:bodyPr>
          <a:lstStyle/>
          <a:p>
            <a:pPr algn="ctr"/>
            <a:r>
              <a:rPr lang="zh-CN" altLang="en-US" sz="3600" dirty="0">
                <a:latin typeface="楷体" panose="02010609060101010101" pitchFamily="49" charset="-122"/>
                <a:ea typeface="楷体" panose="02010609060101010101" pitchFamily="49" charset="-122"/>
              </a:rPr>
              <a:t>致谢</a:t>
            </a:r>
          </a:p>
        </p:txBody>
      </p:sp>
      <p:sp>
        <p:nvSpPr>
          <p:cNvPr id="3" name="内容占位符 2">
            <a:extLst>
              <a:ext uri="{FF2B5EF4-FFF2-40B4-BE49-F238E27FC236}">
                <a16:creationId xmlns:a16="http://schemas.microsoft.com/office/drawing/2014/main" id="{95CF9D73-9337-4330-AA91-3662F2AFBF51}"/>
              </a:ext>
            </a:extLst>
          </p:cNvPr>
          <p:cNvSpPr>
            <a:spLocks noGrp="1"/>
          </p:cNvSpPr>
          <p:nvPr>
            <p:ph idx="1"/>
          </p:nvPr>
        </p:nvSpPr>
        <p:spPr>
          <a:xfrm>
            <a:off x="16728" y="920203"/>
            <a:ext cx="9144000" cy="518305"/>
          </a:xfrm>
        </p:spPr>
        <p:txBody>
          <a:bodyPr>
            <a:normAutofit lnSpcReduction="10000"/>
          </a:bodyPr>
          <a:lstStyle/>
          <a:p>
            <a:pPr marL="0" indent="0" algn="ctr">
              <a:buNone/>
            </a:pPr>
            <a:r>
              <a:rPr lang="zh-CN" altLang="en-US" sz="3200" dirty="0">
                <a:latin typeface="楷体" panose="02010609060101010101" pitchFamily="49" charset="-122"/>
                <a:ea typeface="楷体" panose="02010609060101010101" pitchFamily="49" charset="-122"/>
              </a:rPr>
              <a:t>欢迎大家来扬州大学访问、交流！</a:t>
            </a:r>
          </a:p>
        </p:txBody>
      </p:sp>
      <p:sp>
        <p:nvSpPr>
          <p:cNvPr id="4" name="灯片编号占位符 3">
            <a:extLst>
              <a:ext uri="{FF2B5EF4-FFF2-40B4-BE49-F238E27FC236}">
                <a16:creationId xmlns:a16="http://schemas.microsoft.com/office/drawing/2014/main" id="{E353D9A4-ABD7-411C-9840-10DC2303260C}"/>
              </a:ext>
            </a:extLst>
          </p:cNvPr>
          <p:cNvSpPr>
            <a:spLocks noGrp="1"/>
          </p:cNvSpPr>
          <p:nvPr>
            <p:ph type="sldNum" sz="quarter" idx="12"/>
          </p:nvPr>
        </p:nvSpPr>
        <p:spPr/>
        <p:txBody>
          <a:bodyPr/>
          <a:lstStyle/>
          <a:p>
            <a:fld id="{6B29DC64-E411-4F36-95D0-5F5A682441C1}" type="slidenum">
              <a:rPr lang="zh-CN" altLang="en-US" smtClean="0"/>
              <a:t>28</a:t>
            </a:fld>
            <a:endParaRPr lang="zh-CN" altLang="en-US"/>
          </a:p>
        </p:txBody>
      </p:sp>
      <p:cxnSp>
        <p:nvCxnSpPr>
          <p:cNvPr id="6" name="直接连接符 5">
            <a:extLst>
              <a:ext uri="{FF2B5EF4-FFF2-40B4-BE49-F238E27FC236}">
                <a16:creationId xmlns:a16="http://schemas.microsoft.com/office/drawing/2014/main" id="{FEA7585B-9981-417E-AD10-FC6AB0E832AD}"/>
              </a:ext>
            </a:extLst>
          </p:cNvPr>
          <p:cNvCxnSpPr/>
          <p:nvPr/>
        </p:nvCxnSpPr>
        <p:spPr>
          <a:xfrm>
            <a:off x="355606" y="811741"/>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94105B79-3272-2F06-2729-BCD68D4F0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189" y="1564213"/>
            <a:ext cx="7309624" cy="4873083"/>
          </a:xfrm>
          <a:prstGeom prst="rect">
            <a:avLst/>
          </a:prstGeom>
        </p:spPr>
      </p:pic>
    </p:spTree>
    <p:extLst>
      <p:ext uri="{BB962C8B-B14F-4D97-AF65-F5344CB8AC3E}">
        <p14:creationId xmlns:p14="http://schemas.microsoft.com/office/powerpoint/2010/main" val="203096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92656-1F54-CE53-4838-079667FFAE48}"/>
              </a:ext>
            </a:extLst>
          </p:cNvPr>
          <p:cNvSpPr>
            <a:spLocks noGrp="1"/>
          </p:cNvSpPr>
          <p:nvPr>
            <p:ph type="title"/>
          </p:nvPr>
        </p:nvSpPr>
        <p:spPr>
          <a:xfrm>
            <a:off x="0" y="22966"/>
            <a:ext cx="9144000" cy="915031"/>
          </a:xfrm>
        </p:spPr>
        <p:txBody>
          <a:bodyPr>
            <a:normAutofit/>
          </a:bodyPr>
          <a:lstStyle/>
          <a:p>
            <a:r>
              <a:rPr lang="zh-CN" altLang="en-US" sz="3600" dirty="0"/>
              <a:t>参考文献</a:t>
            </a:r>
          </a:p>
        </p:txBody>
      </p:sp>
      <p:sp>
        <p:nvSpPr>
          <p:cNvPr id="3" name="内容占位符 2">
            <a:extLst>
              <a:ext uri="{FF2B5EF4-FFF2-40B4-BE49-F238E27FC236}">
                <a16:creationId xmlns:a16="http://schemas.microsoft.com/office/drawing/2014/main" id="{9599B5AF-3A18-39BD-E31C-B6D92C9C4034}"/>
              </a:ext>
            </a:extLst>
          </p:cNvPr>
          <p:cNvSpPr>
            <a:spLocks noGrp="1"/>
          </p:cNvSpPr>
          <p:nvPr>
            <p:ph idx="1"/>
          </p:nvPr>
        </p:nvSpPr>
        <p:spPr>
          <a:xfrm>
            <a:off x="139003" y="1268361"/>
            <a:ext cx="7886700" cy="5327118"/>
          </a:xfrm>
        </p:spPr>
        <p:txBody>
          <a:bodyPr>
            <a:normAutofit lnSpcReduction="10000"/>
          </a:bodyPr>
          <a:lstStyle/>
          <a:p>
            <a:pPr>
              <a:spcAft>
                <a:spcPts val="1200"/>
              </a:spcAft>
            </a:pPr>
            <a:r>
              <a:rPr lang="zh-CN" altLang="en-US" dirty="0"/>
              <a:t>超重元素实验文献：</a:t>
            </a:r>
            <a:endParaRPr lang="en-US" altLang="zh-CN" dirty="0"/>
          </a:p>
          <a:p>
            <a:pPr marL="0" indent="0">
              <a:buNone/>
            </a:pPr>
            <a:r>
              <a:rPr lang="en-US" altLang="zh-CN" sz="2000" dirty="0"/>
              <a:t>(Z=112) PRC70(2004)064609, EPJA 32(2007)251–260;</a:t>
            </a:r>
          </a:p>
          <a:p>
            <a:pPr marL="0" indent="0">
              <a:buNone/>
            </a:pPr>
            <a:r>
              <a:rPr lang="en-US" altLang="zh-CN" sz="2000" dirty="0"/>
              <a:t>(Z=113) JPSJ 86(2017)085001,</a:t>
            </a:r>
            <a:r>
              <a:rPr lang="fr-FR" altLang="zh-CN" sz="1400" dirty="0"/>
              <a:t> </a:t>
            </a:r>
            <a:r>
              <a:rPr lang="fr-FR" altLang="zh-CN" sz="2000" dirty="0"/>
              <a:t>PRC72(2005)034611;</a:t>
            </a:r>
            <a:endParaRPr lang="en-US" altLang="zh-CN" sz="2000" dirty="0"/>
          </a:p>
          <a:p>
            <a:pPr marL="0" indent="0">
              <a:buNone/>
            </a:pPr>
            <a:r>
              <a:rPr lang="en-US" altLang="zh-CN" sz="2000" dirty="0"/>
              <a:t>(Z=114) </a:t>
            </a:r>
            <a:r>
              <a:rPr lang="fr-FR" altLang="zh-CN" sz="2000" dirty="0"/>
              <a:t>PRL 105, 182701 (2010), PRC106(2022)024612;</a:t>
            </a:r>
            <a:endParaRPr lang="en-US" altLang="zh-CN" sz="2000" dirty="0"/>
          </a:p>
          <a:p>
            <a:pPr marL="0" indent="0">
              <a:buNone/>
            </a:pPr>
            <a:r>
              <a:rPr lang="en-US" altLang="zh-CN" sz="2000" dirty="0"/>
              <a:t>(Z=115) PRC69(2004)021601, PRC87(2013)014302;</a:t>
            </a:r>
          </a:p>
          <a:p>
            <a:pPr marL="0" indent="0">
              <a:buNone/>
            </a:pPr>
            <a:r>
              <a:rPr lang="en-US" altLang="zh-CN" sz="2000" dirty="0"/>
              <a:t>(Z=116) PRC69(2004)054607, PRC63(2000)011301, </a:t>
            </a:r>
          </a:p>
          <a:p>
            <a:pPr marL="0" indent="0">
              <a:buNone/>
            </a:pPr>
            <a:r>
              <a:rPr lang="en-US" altLang="zh-CN" sz="2000" dirty="0"/>
              <a:t>               EPJA48 (2012) 62, JPSJ 86(2017)034201;</a:t>
            </a:r>
          </a:p>
          <a:p>
            <a:pPr marL="0" indent="0">
              <a:buNone/>
            </a:pPr>
            <a:r>
              <a:rPr lang="en-US" altLang="zh-CN" sz="2000" dirty="0"/>
              <a:t>(Z=117) PRL104 (2010) 142502, PRL108(2012)022502;</a:t>
            </a:r>
          </a:p>
          <a:p>
            <a:pPr marL="0" indent="0">
              <a:buNone/>
            </a:pPr>
            <a:r>
              <a:rPr lang="en-US" altLang="zh-CN" sz="2000" dirty="0"/>
              <a:t>(Z=118) PRC74(2006)044602;</a:t>
            </a:r>
          </a:p>
          <a:p>
            <a:pPr marL="0" indent="0">
              <a:buNone/>
            </a:pPr>
            <a:endParaRPr lang="en-US" altLang="zh-CN" sz="2000" dirty="0"/>
          </a:p>
          <a:p>
            <a:pPr marL="0" indent="0">
              <a:buNone/>
            </a:pPr>
            <a:r>
              <a:rPr lang="en-US" altLang="zh-CN" sz="2000" dirty="0"/>
              <a:t>Shell correction from ADNDT 59, 185–381 (1995)</a:t>
            </a:r>
          </a:p>
          <a:p>
            <a:pPr marL="0" indent="0">
              <a:buNone/>
            </a:pPr>
            <a:r>
              <a:rPr lang="en-US" altLang="zh-CN" sz="2000" dirty="0"/>
              <a:t>Level density parameter from NPA 695, 95–108 (2001)</a:t>
            </a:r>
          </a:p>
          <a:p>
            <a:pPr marL="0" indent="0">
              <a:buNone/>
            </a:pPr>
            <a:r>
              <a:rPr lang="en-US" altLang="zh-CN" sz="2000" dirty="0"/>
              <a:t>Fission barrier from  AP 22, 406–437 (1963), PRC 62 (2000)064303</a:t>
            </a:r>
          </a:p>
          <a:p>
            <a:pPr marL="0" indent="0">
              <a:buNone/>
            </a:pPr>
            <a:endParaRPr lang="en-US" altLang="zh-CN" sz="2000" dirty="0"/>
          </a:p>
        </p:txBody>
      </p:sp>
      <p:sp>
        <p:nvSpPr>
          <p:cNvPr id="4" name="灯片编号占位符 3">
            <a:extLst>
              <a:ext uri="{FF2B5EF4-FFF2-40B4-BE49-F238E27FC236}">
                <a16:creationId xmlns:a16="http://schemas.microsoft.com/office/drawing/2014/main" id="{99A62D9D-EFB4-7B08-3E0B-FCF22C58AB59}"/>
              </a:ext>
            </a:extLst>
          </p:cNvPr>
          <p:cNvSpPr>
            <a:spLocks noGrp="1"/>
          </p:cNvSpPr>
          <p:nvPr>
            <p:ph type="sldNum" sz="quarter" idx="12"/>
          </p:nvPr>
        </p:nvSpPr>
        <p:spPr/>
        <p:txBody>
          <a:bodyPr/>
          <a:lstStyle/>
          <a:p>
            <a:fld id="{6B29DC64-E411-4F36-95D0-5F5A682441C1}" type="slidenum">
              <a:rPr lang="zh-CN" altLang="en-US" smtClean="0"/>
              <a:t>29</a:t>
            </a:fld>
            <a:endParaRPr lang="zh-CN" altLang="en-US" dirty="0"/>
          </a:p>
        </p:txBody>
      </p:sp>
    </p:spTree>
    <p:extLst>
      <p:ext uri="{BB962C8B-B14F-4D97-AF65-F5344CB8AC3E}">
        <p14:creationId xmlns:p14="http://schemas.microsoft.com/office/powerpoint/2010/main" val="217086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19C96-A464-446E-8A5A-5278823E4FE1}"/>
              </a:ext>
            </a:extLst>
          </p:cNvPr>
          <p:cNvSpPr>
            <a:spLocks noGrp="1"/>
          </p:cNvSpPr>
          <p:nvPr>
            <p:ph type="title"/>
          </p:nvPr>
        </p:nvSpPr>
        <p:spPr>
          <a:xfrm>
            <a:off x="-8467" y="67738"/>
            <a:ext cx="9144000" cy="651476"/>
          </a:xfrm>
        </p:spPr>
        <p:txBody>
          <a:bodyPr>
            <a:normAutofit/>
          </a:bodyPr>
          <a:lstStyle/>
          <a:p>
            <a:pPr algn="ctr"/>
            <a:r>
              <a:rPr lang="zh-CN" altLang="en-US" sz="3600" dirty="0">
                <a:latin typeface="楷体" panose="02010609060101010101" pitchFamily="49" charset="-122"/>
                <a:ea typeface="楷体" panose="02010609060101010101" pitchFamily="49" charset="-122"/>
              </a:rPr>
              <a:t>研究背景</a:t>
            </a:r>
          </a:p>
        </p:txBody>
      </p:sp>
      <p:sp>
        <p:nvSpPr>
          <p:cNvPr id="4" name="灯片编号占位符 3">
            <a:extLst>
              <a:ext uri="{FF2B5EF4-FFF2-40B4-BE49-F238E27FC236}">
                <a16:creationId xmlns:a16="http://schemas.microsoft.com/office/drawing/2014/main" id="{909EACAC-1CBE-4294-B016-7F9E087F9E35}"/>
              </a:ext>
            </a:extLst>
          </p:cNvPr>
          <p:cNvSpPr>
            <a:spLocks noGrp="1"/>
          </p:cNvSpPr>
          <p:nvPr>
            <p:ph type="sldNum" sz="quarter" idx="12"/>
          </p:nvPr>
        </p:nvSpPr>
        <p:spPr/>
        <p:txBody>
          <a:bodyPr/>
          <a:lstStyle/>
          <a:p>
            <a:fld id="{6B29DC64-E411-4F36-95D0-5F5A682441C1}" type="slidenum">
              <a:rPr lang="zh-CN" altLang="en-US" smtClean="0"/>
              <a:t>3</a:t>
            </a:fld>
            <a:endParaRPr lang="zh-CN" altLang="en-US"/>
          </a:p>
        </p:txBody>
      </p:sp>
      <p:cxnSp>
        <p:nvCxnSpPr>
          <p:cNvPr id="7" name="直接连接符 6">
            <a:extLst>
              <a:ext uri="{FF2B5EF4-FFF2-40B4-BE49-F238E27FC236}">
                <a16:creationId xmlns:a16="http://schemas.microsoft.com/office/drawing/2014/main" id="{B0EBAB30-91AC-4CFF-8712-54B0BE2D1267}"/>
              </a:ext>
            </a:extLst>
          </p:cNvPr>
          <p:cNvCxnSpPr/>
          <p:nvPr/>
        </p:nvCxnSpPr>
        <p:spPr>
          <a:xfrm>
            <a:off x="304804" y="786340"/>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F2AE6A2-887F-332E-FB6E-6BBC6397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70" y="880496"/>
            <a:ext cx="7860808" cy="5765623"/>
          </a:xfrm>
          <a:prstGeom prst="rect">
            <a:avLst/>
          </a:prstGeom>
        </p:spPr>
      </p:pic>
    </p:spTree>
    <p:extLst>
      <p:ext uri="{BB962C8B-B14F-4D97-AF65-F5344CB8AC3E}">
        <p14:creationId xmlns:p14="http://schemas.microsoft.com/office/powerpoint/2010/main" val="3587737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03A26-0EBC-68EA-C464-D2D623847C31}"/>
              </a:ext>
            </a:extLst>
          </p:cNvPr>
          <p:cNvSpPr>
            <a:spLocks noGrp="1"/>
          </p:cNvSpPr>
          <p:nvPr>
            <p:ph type="title"/>
          </p:nvPr>
        </p:nvSpPr>
        <p:spPr>
          <a:xfrm>
            <a:off x="88900" y="2103437"/>
            <a:ext cx="8629650" cy="1325563"/>
          </a:xfrm>
        </p:spPr>
        <p:txBody>
          <a:bodyPr>
            <a:normAutofit/>
          </a:bodyPr>
          <a:lstStyle/>
          <a:p>
            <a:r>
              <a:rPr lang="zh-CN" altLang="en-US" sz="4000" dirty="0">
                <a:latin typeface="楷体" panose="02010609060101010101" pitchFamily="49" charset="-122"/>
                <a:ea typeface="楷体" panose="02010609060101010101" pitchFamily="49" charset="-122"/>
              </a:rPr>
              <a:t>（</a:t>
            </a:r>
            <a:r>
              <a:rPr lang="en-US" altLang="zh-CN" sz="4000" dirty="0">
                <a:latin typeface="楷体" panose="02010609060101010101" pitchFamily="49" charset="-122"/>
                <a:ea typeface="楷体" panose="02010609060101010101" pitchFamily="49" charset="-122"/>
              </a:rPr>
              <a:t>2</a:t>
            </a:r>
            <a:r>
              <a:rPr lang="zh-CN" altLang="en-US" sz="4000" dirty="0">
                <a:latin typeface="楷体" panose="02010609060101010101" pitchFamily="49" charset="-122"/>
                <a:ea typeface="楷体" panose="02010609060101010101" pitchFamily="49" charset="-122"/>
              </a:rPr>
              <a:t>）多核子转移反应的入射道效应</a:t>
            </a:r>
          </a:p>
        </p:txBody>
      </p:sp>
      <p:sp>
        <p:nvSpPr>
          <p:cNvPr id="4" name="灯片编号占位符 3">
            <a:extLst>
              <a:ext uri="{FF2B5EF4-FFF2-40B4-BE49-F238E27FC236}">
                <a16:creationId xmlns:a16="http://schemas.microsoft.com/office/drawing/2014/main" id="{656C701B-C8DB-A50F-EAA9-C0C5C43513F1}"/>
              </a:ext>
            </a:extLst>
          </p:cNvPr>
          <p:cNvSpPr>
            <a:spLocks noGrp="1"/>
          </p:cNvSpPr>
          <p:nvPr>
            <p:ph type="sldNum" sz="quarter" idx="12"/>
          </p:nvPr>
        </p:nvSpPr>
        <p:spPr/>
        <p:txBody>
          <a:bodyPr/>
          <a:lstStyle/>
          <a:p>
            <a:fld id="{6B29DC64-E411-4F36-95D0-5F5A682441C1}" type="slidenum">
              <a:rPr lang="zh-CN" altLang="en-US" smtClean="0"/>
              <a:t>30</a:t>
            </a:fld>
            <a:endParaRPr lang="zh-CN" altLang="en-US"/>
          </a:p>
        </p:txBody>
      </p:sp>
      <p:sp>
        <p:nvSpPr>
          <p:cNvPr id="5" name="文本框 4">
            <a:extLst>
              <a:ext uri="{FF2B5EF4-FFF2-40B4-BE49-F238E27FC236}">
                <a16:creationId xmlns:a16="http://schemas.microsoft.com/office/drawing/2014/main" id="{5917A8B0-05BA-CCE2-7FC9-0380359F1259}"/>
              </a:ext>
            </a:extLst>
          </p:cNvPr>
          <p:cNvSpPr txBox="1"/>
          <p:nvPr/>
        </p:nvSpPr>
        <p:spPr>
          <a:xfrm>
            <a:off x="5994400" y="5810250"/>
            <a:ext cx="2876550" cy="369332"/>
          </a:xfrm>
          <a:prstGeom prst="rect">
            <a:avLst/>
          </a:prstGeom>
          <a:noFill/>
        </p:spPr>
        <p:txBody>
          <a:bodyPr wrap="square" rtlCol="0">
            <a:spAutoFit/>
          </a:bodyPr>
          <a:lstStyle/>
          <a:p>
            <a:r>
              <a:rPr lang="en-US" altLang="zh-CN" dirty="0"/>
              <a:t>PRC </a:t>
            </a:r>
            <a:r>
              <a:rPr lang="en-US" altLang="zh-CN" b="1" dirty="0"/>
              <a:t>106</a:t>
            </a:r>
            <a:r>
              <a:rPr lang="en-US" altLang="zh-CN" dirty="0"/>
              <a:t> 054601 (2022)</a:t>
            </a:r>
            <a:endParaRPr lang="zh-CN" altLang="en-US" dirty="0"/>
          </a:p>
        </p:txBody>
      </p:sp>
    </p:spTree>
    <p:extLst>
      <p:ext uri="{BB962C8B-B14F-4D97-AF65-F5344CB8AC3E}">
        <p14:creationId xmlns:p14="http://schemas.microsoft.com/office/powerpoint/2010/main" val="3003267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48</a:t>
            </a:r>
            <a:r>
              <a:rPr lang="en-US" altLang="zh-CN" sz="3600" dirty="0">
                <a:latin typeface="Times New Roman" panose="02020603050405020304" pitchFamily="18" charset="0"/>
                <a:cs typeface="Times New Roman" panose="02020603050405020304" pitchFamily="18" charset="0"/>
              </a:rPr>
              <a:t>Ca, </a:t>
            </a:r>
            <a:r>
              <a:rPr lang="en-US" altLang="zh-CN" sz="3600" baseline="30000" dirty="0">
                <a:latin typeface="Times New Roman" panose="02020603050405020304" pitchFamily="18" charset="0"/>
                <a:cs typeface="Times New Roman" panose="02020603050405020304" pitchFamily="18" charset="0"/>
              </a:rPr>
              <a:t>86</a:t>
            </a:r>
            <a:r>
              <a:rPr lang="en-US" altLang="zh-CN" sz="3600" dirty="0">
                <a:latin typeface="Times New Roman" panose="02020603050405020304" pitchFamily="18" charset="0"/>
                <a:cs typeface="Times New Roman" panose="02020603050405020304" pitchFamily="18" charset="0"/>
              </a:rPr>
              <a:t>Kr,</a:t>
            </a:r>
            <a:r>
              <a:rPr lang="zh-CN" altLang="en-US" sz="3600" dirty="0">
                <a:latin typeface="Times New Roman" panose="02020603050405020304" pitchFamily="18" charset="0"/>
                <a:cs typeface="Times New Roman" panose="02020603050405020304" pitchFamily="18" charset="0"/>
              </a:rPr>
              <a:t> </a:t>
            </a:r>
            <a:r>
              <a:rPr lang="en-US" altLang="zh-CN" sz="3600" baseline="30000" dirty="0">
                <a:latin typeface="Times New Roman" panose="02020603050405020304" pitchFamily="18" charset="0"/>
                <a:cs typeface="Times New Roman" panose="02020603050405020304" pitchFamily="18" charset="0"/>
              </a:rPr>
              <a:t>136</a:t>
            </a:r>
            <a:r>
              <a:rPr lang="en-US" altLang="zh-CN" sz="3600" dirty="0">
                <a:latin typeface="Times New Roman" panose="02020603050405020304" pitchFamily="18" charset="0"/>
                <a:cs typeface="Times New Roman" panose="02020603050405020304" pitchFamily="18" charset="0"/>
              </a:rPr>
              <a:t>Xe, </a:t>
            </a:r>
            <a:r>
              <a:rPr lang="en-US" altLang="zh-CN" sz="3600" baseline="30000" dirty="0">
                <a:latin typeface="Times New Roman" panose="02020603050405020304" pitchFamily="18" charset="0"/>
                <a:cs typeface="Times New Roman" panose="02020603050405020304" pitchFamily="18" charset="0"/>
              </a:rPr>
              <a:t>238</a:t>
            </a:r>
            <a:r>
              <a:rPr lang="en-US" altLang="zh-CN" sz="3600" dirty="0">
                <a:latin typeface="Times New Roman" panose="02020603050405020304" pitchFamily="18" charset="0"/>
                <a:cs typeface="Times New Roman" panose="02020603050405020304" pitchFamily="18" charset="0"/>
              </a:rPr>
              <a:t>U+</a:t>
            </a:r>
            <a:r>
              <a:rPr lang="en-US" altLang="zh-CN" sz="3600" baseline="30000" dirty="0">
                <a:latin typeface="Times New Roman" panose="02020603050405020304" pitchFamily="18" charset="0"/>
                <a:cs typeface="Times New Roman" panose="02020603050405020304" pitchFamily="18" charset="0"/>
              </a:rPr>
              <a:t>248</a:t>
            </a:r>
            <a:r>
              <a:rPr lang="en-US" altLang="zh-CN" sz="3600" dirty="0">
                <a:latin typeface="Times New Roman" panose="02020603050405020304" pitchFamily="18" charset="0"/>
                <a:cs typeface="Times New Roman" panose="02020603050405020304" pitchFamily="18" charset="0"/>
              </a:rPr>
              <a:t>Cm</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31</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3EAB9E1-06D9-69DC-1153-86DB5EE22483}"/>
              </a:ext>
            </a:extLst>
          </p:cNvPr>
          <p:cNvPicPr>
            <a:picLocks noChangeAspect="1"/>
          </p:cNvPicPr>
          <p:nvPr/>
        </p:nvPicPr>
        <p:blipFill>
          <a:blip r:embed="rId3"/>
          <a:stretch>
            <a:fillRect/>
          </a:stretch>
        </p:blipFill>
        <p:spPr>
          <a:xfrm>
            <a:off x="775009" y="993282"/>
            <a:ext cx="7458934" cy="5820113"/>
          </a:xfrm>
          <a:prstGeom prst="rect">
            <a:avLst/>
          </a:prstGeom>
        </p:spPr>
      </p:pic>
    </p:spTree>
    <p:extLst>
      <p:ext uri="{BB962C8B-B14F-4D97-AF65-F5344CB8AC3E}">
        <p14:creationId xmlns:p14="http://schemas.microsoft.com/office/powerpoint/2010/main" val="2928664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楷体" panose="02010609060101010101" pitchFamily="49" charset="-122"/>
                <a:ea typeface="楷体" panose="02010609060101010101" pitchFamily="49" charset="-122"/>
                <a:cs typeface="Times New Roman" panose="02020603050405020304" pitchFamily="18" charset="0"/>
              </a:rPr>
              <a:t>总动能分布</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(TKEs)</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32</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5F5A802-9C54-5BEE-F002-5B6728F3BD71}"/>
              </a:ext>
            </a:extLst>
          </p:cNvPr>
          <p:cNvPicPr>
            <a:picLocks noChangeAspect="1"/>
          </p:cNvPicPr>
          <p:nvPr/>
        </p:nvPicPr>
        <p:blipFill>
          <a:blip r:embed="rId3"/>
          <a:stretch>
            <a:fillRect/>
          </a:stretch>
        </p:blipFill>
        <p:spPr>
          <a:xfrm>
            <a:off x="740138" y="944042"/>
            <a:ext cx="5141869" cy="5519208"/>
          </a:xfrm>
          <a:prstGeom prst="rect">
            <a:avLst/>
          </a:prstGeom>
        </p:spPr>
      </p:pic>
      <p:sp>
        <p:nvSpPr>
          <p:cNvPr id="8" name="文本框 7">
            <a:extLst>
              <a:ext uri="{FF2B5EF4-FFF2-40B4-BE49-F238E27FC236}">
                <a16:creationId xmlns:a16="http://schemas.microsoft.com/office/drawing/2014/main" id="{B25A4C8D-2D5C-2469-B033-2A6BFDF0799E}"/>
              </a:ext>
            </a:extLst>
          </p:cNvPr>
          <p:cNvSpPr txBox="1"/>
          <p:nvPr/>
        </p:nvSpPr>
        <p:spPr>
          <a:xfrm>
            <a:off x="6126781" y="1639229"/>
            <a:ext cx="2237920" cy="369332"/>
          </a:xfrm>
          <a:prstGeom prst="rect">
            <a:avLst/>
          </a:prstGeom>
          <a:noFill/>
        </p:spPr>
        <p:txBody>
          <a:bodyPr wrap="none" rtlCol="0">
            <a:spAutoFit/>
          </a:bodyPr>
          <a:lstStyle/>
          <a:p>
            <a:r>
              <a:rPr lang="en-US" altLang="zh-CN" i="1" dirty="0"/>
              <a:t>TKE</a:t>
            </a:r>
            <a:r>
              <a:rPr lang="en-US" altLang="zh-CN" dirty="0"/>
              <a:t> = </a:t>
            </a:r>
            <a:r>
              <a:rPr lang="en-US" altLang="zh-CN" i="1" dirty="0" err="1"/>
              <a:t>E</a:t>
            </a:r>
            <a:r>
              <a:rPr lang="en-US" altLang="zh-CN" baseline="-25000" dirty="0" err="1"/>
              <a:t>c.m</a:t>
            </a:r>
            <a:r>
              <a:rPr lang="en-US" altLang="zh-CN" baseline="-25000" dirty="0"/>
              <a:t>.</a:t>
            </a:r>
            <a:r>
              <a:rPr lang="en-US" altLang="zh-CN" dirty="0"/>
              <a:t> – </a:t>
            </a:r>
            <a:r>
              <a:rPr lang="en-US" altLang="zh-CN" i="1" dirty="0" err="1"/>
              <a:t>E</a:t>
            </a:r>
            <a:r>
              <a:rPr lang="en-US" altLang="zh-CN" baseline="30000" dirty="0" err="1"/>
              <a:t>diss</a:t>
            </a:r>
            <a:r>
              <a:rPr lang="en-US" altLang="zh-CN" baseline="30000" dirty="0"/>
              <a:t> </a:t>
            </a:r>
            <a:r>
              <a:rPr lang="en-US" altLang="zh-CN" dirty="0"/>
              <a:t>+ </a:t>
            </a:r>
            <a:r>
              <a:rPr lang="en-US" altLang="zh-CN" i="1" dirty="0" err="1"/>
              <a:t>Q</a:t>
            </a:r>
            <a:r>
              <a:rPr lang="en-US" altLang="zh-CN" baseline="-25000" dirty="0" err="1"/>
              <a:t>gg</a:t>
            </a:r>
            <a:endParaRPr lang="zh-CN" altLang="en-US" baseline="-25000" dirty="0"/>
          </a:p>
        </p:txBody>
      </p:sp>
    </p:spTree>
    <p:extLst>
      <p:ext uri="{BB962C8B-B14F-4D97-AF65-F5344CB8AC3E}">
        <p14:creationId xmlns:p14="http://schemas.microsoft.com/office/powerpoint/2010/main" val="2925878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en-US" altLang="zh-CN" sz="3600" baseline="30000" dirty="0">
                <a:latin typeface="Times New Roman" panose="02020603050405020304" pitchFamily="18" charset="0"/>
                <a:cs typeface="Times New Roman" panose="02020603050405020304" pitchFamily="18" charset="0"/>
              </a:rPr>
              <a:t>206</a:t>
            </a:r>
            <a:r>
              <a:rPr lang="en-US" altLang="zh-CN" sz="3600" dirty="0">
                <a:latin typeface="Times New Roman" panose="02020603050405020304" pitchFamily="18" charset="0"/>
                <a:cs typeface="Times New Roman" panose="02020603050405020304" pitchFamily="18" charset="0"/>
              </a:rPr>
              <a:t>Hg+</a:t>
            </a:r>
            <a:r>
              <a:rPr lang="en-US" altLang="zh-CN" sz="3600" baseline="30000" dirty="0">
                <a:latin typeface="Times New Roman" panose="02020603050405020304" pitchFamily="18" charset="0"/>
                <a:cs typeface="Times New Roman" panose="02020603050405020304" pitchFamily="18" charset="0"/>
              </a:rPr>
              <a:t>248</a:t>
            </a:r>
            <a:r>
              <a:rPr lang="en-US" altLang="zh-CN" sz="3600" dirty="0">
                <a:latin typeface="Times New Roman" panose="02020603050405020304" pitchFamily="18" charset="0"/>
                <a:cs typeface="Times New Roman" panose="02020603050405020304" pitchFamily="18" charset="0"/>
              </a:rPr>
              <a:t>Cm, </a:t>
            </a:r>
            <a:r>
              <a:rPr lang="en-US" altLang="zh-CN" sz="3600" baseline="30000" dirty="0">
                <a:latin typeface="Times New Roman" panose="02020603050405020304" pitchFamily="18" charset="0"/>
                <a:cs typeface="Times New Roman" panose="02020603050405020304" pitchFamily="18" charset="0"/>
              </a:rPr>
              <a:t>238</a:t>
            </a:r>
            <a:r>
              <a:rPr lang="en-US" altLang="zh-CN" sz="3600" dirty="0">
                <a:latin typeface="Times New Roman" panose="02020603050405020304" pitchFamily="18" charset="0"/>
                <a:cs typeface="Times New Roman" panose="02020603050405020304" pitchFamily="18" charset="0"/>
              </a:rPr>
              <a:t>U, </a:t>
            </a:r>
            <a:r>
              <a:rPr lang="en-US" altLang="zh-CN" sz="3600" baseline="30000" dirty="0">
                <a:latin typeface="Times New Roman" panose="02020603050405020304" pitchFamily="18" charset="0"/>
                <a:cs typeface="Times New Roman" panose="02020603050405020304" pitchFamily="18" charset="0"/>
              </a:rPr>
              <a:t>232</a:t>
            </a:r>
            <a:r>
              <a:rPr lang="en-US" altLang="zh-CN" sz="3600" dirty="0">
                <a:latin typeface="Times New Roman" panose="02020603050405020304" pitchFamily="18" charset="0"/>
                <a:cs typeface="Times New Roman" panose="02020603050405020304" pitchFamily="18" charset="0"/>
              </a:rPr>
              <a:t>Th</a:t>
            </a:r>
            <a:endParaRPr lang="zh-CN" altLang="en-US" sz="3600" baseline="30000" dirty="0"/>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33</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7AB9994-81E5-EDF8-F385-2A8F771019FB}"/>
              </a:ext>
            </a:extLst>
          </p:cNvPr>
          <p:cNvPicPr>
            <a:picLocks noChangeAspect="1"/>
          </p:cNvPicPr>
          <p:nvPr/>
        </p:nvPicPr>
        <p:blipFill>
          <a:blip r:embed="rId3"/>
          <a:stretch>
            <a:fillRect/>
          </a:stretch>
        </p:blipFill>
        <p:spPr>
          <a:xfrm>
            <a:off x="723867" y="932577"/>
            <a:ext cx="4773994" cy="5788899"/>
          </a:xfrm>
          <a:prstGeom prst="rect">
            <a:avLst/>
          </a:prstGeom>
        </p:spPr>
      </p:pic>
      <p:sp>
        <p:nvSpPr>
          <p:cNvPr id="8" name="文本框 7">
            <a:extLst>
              <a:ext uri="{FF2B5EF4-FFF2-40B4-BE49-F238E27FC236}">
                <a16:creationId xmlns:a16="http://schemas.microsoft.com/office/drawing/2014/main" id="{D0EA2248-4CE7-BE72-34D3-F031F582012A}"/>
              </a:ext>
            </a:extLst>
          </p:cNvPr>
          <p:cNvSpPr txBox="1"/>
          <p:nvPr/>
        </p:nvSpPr>
        <p:spPr>
          <a:xfrm>
            <a:off x="6022360" y="1469883"/>
            <a:ext cx="2492990" cy="2126864"/>
          </a:xfrm>
          <a:prstGeom prst="rect">
            <a:avLst/>
          </a:prstGeom>
          <a:noFill/>
        </p:spPr>
        <p:txBody>
          <a:bodyPr wrap="none" rtlCol="0">
            <a:spAutoFit/>
          </a:bodyPr>
          <a:lstStyle/>
          <a:p>
            <a:pPr>
              <a:lnSpc>
                <a:spcPct val="150000"/>
              </a:lnSpc>
            </a:pPr>
            <a:r>
              <a:rPr lang="zh-CN" altLang="en-US" dirty="0"/>
              <a:t>锕系新核素合成截面：</a:t>
            </a:r>
            <a:endParaRPr lang="en-US" altLang="zh-CN" dirty="0"/>
          </a:p>
          <a:p>
            <a:pPr>
              <a:lnSpc>
                <a:spcPct val="150000"/>
              </a:lnSpc>
            </a:pPr>
            <a:r>
              <a:rPr lang="en-US" altLang="zh-CN" sz="1800" baseline="30000" dirty="0">
                <a:latin typeface="Times New Roman" panose="02020603050405020304" pitchFamily="18" charset="0"/>
                <a:cs typeface="Times New Roman" panose="02020603050405020304" pitchFamily="18" charset="0"/>
              </a:rPr>
              <a:t>206</a:t>
            </a:r>
            <a:r>
              <a:rPr lang="en-US" altLang="zh-CN" sz="1800" dirty="0">
                <a:latin typeface="Times New Roman" panose="02020603050405020304" pitchFamily="18" charset="0"/>
                <a:cs typeface="Times New Roman" panose="02020603050405020304" pitchFamily="18" charset="0"/>
              </a:rPr>
              <a:t>Hg+</a:t>
            </a:r>
            <a:r>
              <a:rPr lang="en-US" altLang="zh-CN" sz="1800" baseline="30000" dirty="0">
                <a:latin typeface="Times New Roman" panose="02020603050405020304" pitchFamily="18" charset="0"/>
                <a:cs typeface="Times New Roman" panose="02020603050405020304" pitchFamily="18" charset="0"/>
              </a:rPr>
              <a:t>248</a:t>
            </a:r>
            <a:r>
              <a:rPr lang="en-US" altLang="zh-CN" sz="1800" dirty="0">
                <a:latin typeface="Times New Roman" panose="02020603050405020304" pitchFamily="18" charset="0"/>
                <a:cs typeface="Times New Roman" panose="02020603050405020304" pitchFamily="18" charset="0"/>
              </a:rPr>
              <a:t>Cm</a:t>
            </a:r>
          </a:p>
          <a:p>
            <a:pPr>
              <a:lnSpc>
                <a:spcPct val="150000"/>
              </a:lnSpc>
            </a:pPr>
            <a:r>
              <a:rPr lang="en-US" altLang="zh-CN" sz="1800" baseline="30000" dirty="0">
                <a:latin typeface="Times New Roman" panose="02020603050405020304" pitchFamily="18" charset="0"/>
                <a:cs typeface="Times New Roman" panose="02020603050405020304" pitchFamily="18" charset="0"/>
              </a:rPr>
              <a:t>206</a:t>
            </a:r>
            <a:r>
              <a:rPr lang="en-US" altLang="zh-CN" sz="1800" dirty="0">
                <a:latin typeface="Times New Roman" panose="02020603050405020304" pitchFamily="18" charset="0"/>
                <a:cs typeface="Times New Roman" panose="02020603050405020304" pitchFamily="18" charset="0"/>
              </a:rPr>
              <a:t>Hg+</a:t>
            </a:r>
            <a:r>
              <a:rPr lang="en-US" altLang="zh-CN" sz="1800" baseline="30000" dirty="0">
                <a:latin typeface="Times New Roman" panose="02020603050405020304" pitchFamily="18" charset="0"/>
                <a:cs typeface="Times New Roman" panose="02020603050405020304" pitchFamily="18" charset="0"/>
              </a:rPr>
              <a:t>238</a:t>
            </a:r>
            <a:r>
              <a:rPr lang="en-US" altLang="zh-CN" sz="1800" dirty="0">
                <a:latin typeface="Times New Roman" panose="02020603050405020304" pitchFamily="18" charset="0"/>
                <a:cs typeface="Times New Roman" panose="02020603050405020304" pitchFamily="18" charset="0"/>
              </a:rPr>
              <a:t>U</a:t>
            </a:r>
          </a:p>
          <a:p>
            <a:pPr>
              <a:lnSpc>
                <a:spcPct val="150000"/>
              </a:lnSpc>
            </a:pPr>
            <a:r>
              <a:rPr lang="en-US" altLang="zh-CN" sz="1800" baseline="30000" dirty="0">
                <a:latin typeface="Times New Roman" panose="02020603050405020304" pitchFamily="18" charset="0"/>
                <a:cs typeface="Times New Roman" panose="02020603050405020304" pitchFamily="18" charset="0"/>
              </a:rPr>
              <a:t>206</a:t>
            </a:r>
            <a:r>
              <a:rPr lang="en-US" altLang="zh-CN" sz="1800" dirty="0">
                <a:latin typeface="Times New Roman" panose="02020603050405020304" pitchFamily="18" charset="0"/>
                <a:cs typeface="Times New Roman" panose="02020603050405020304" pitchFamily="18" charset="0"/>
              </a:rPr>
              <a:t>Hg+</a:t>
            </a:r>
            <a:r>
              <a:rPr lang="en-US" altLang="zh-CN" sz="1800" baseline="30000" dirty="0">
                <a:latin typeface="Times New Roman" panose="02020603050405020304" pitchFamily="18" charset="0"/>
                <a:cs typeface="Times New Roman" panose="02020603050405020304" pitchFamily="18" charset="0"/>
              </a:rPr>
              <a:t>232</a:t>
            </a:r>
            <a:r>
              <a:rPr lang="en-US" altLang="zh-CN" sz="1800" dirty="0">
                <a:latin typeface="Times New Roman" panose="02020603050405020304" pitchFamily="18" charset="0"/>
                <a:cs typeface="Times New Roman" panose="02020603050405020304" pitchFamily="18" charset="0"/>
              </a:rPr>
              <a:t>Th</a:t>
            </a:r>
          </a:p>
          <a:p>
            <a:pPr>
              <a:lnSpc>
                <a:spcPct val="150000"/>
              </a:lnSpc>
            </a:pPr>
            <a:r>
              <a:rPr lang="en-US" altLang="zh-CN" i="1" dirty="0" err="1"/>
              <a:t>E</a:t>
            </a:r>
            <a:r>
              <a:rPr lang="en-US" altLang="zh-CN" baseline="-25000" dirty="0" err="1"/>
              <a:t>c.m</a:t>
            </a:r>
            <a:r>
              <a:rPr lang="en-US" altLang="zh-CN" baseline="-25000" dirty="0"/>
              <a:t>.</a:t>
            </a:r>
            <a:r>
              <a:rPr lang="en-US" altLang="zh-CN" dirty="0"/>
              <a:t> = 1.1*</a:t>
            </a:r>
            <a:r>
              <a:rPr lang="en-US" altLang="zh-CN" i="1" dirty="0"/>
              <a:t>V</a:t>
            </a:r>
            <a:r>
              <a:rPr lang="en-US" altLang="zh-CN" baseline="-25000" dirty="0"/>
              <a:t>B</a:t>
            </a:r>
            <a:endParaRPr lang="zh-CN" altLang="en-US" baseline="-25000" dirty="0"/>
          </a:p>
        </p:txBody>
      </p:sp>
    </p:spTree>
    <p:extLst>
      <p:ext uri="{BB962C8B-B14F-4D97-AF65-F5344CB8AC3E}">
        <p14:creationId xmlns:p14="http://schemas.microsoft.com/office/powerpoint/2010/main" val="3806639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楷体" panose="02010609060101010101" pitchFamily="49" charset="-122"/>
                <a:ea typeface="楷体" panose="02010609060101010101" pitchFamily="49" charset="-122"/>
              </a:rPr>
              <a:t>产额分布的入射道效应</a:t>
            </a: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34</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B861EC9-7825-6AE8-7695-E64CFC38E248}"/>
              </a:ext>
            </a:extLst>
          </p:cNvPr>
          <p:cNvPicPr>
            <a:picLocks noChangeAspect="1"/>
          </p:cNvPicPr>
          <p:nvPr/>
        </p:nvPicPr>
        <p:blipFill>
          <a:blip r:embed="rId3"/>
          <a:stretch>
            <a:fillRect/>
          </a:stretch>
        </p:blipFill>
        <p:spPr>
          <a:xfrm>
            <a:off x="1631951" y="912292"/>
            <a:ext cx="5902468" cy="5593114"/>
          </a:xfrm>
          <a:prstGeom prst="rect">
            <a:avLst/>
          </a:prstGeom>
        </p:spPr>
      </p:pic>
    </p:spTree>
    <p:extLst>
      <p:ext uri="{BB962C8B-B14F-4D97-AF65-F5344CB8AC3E}">
        <p14:creationId xmlns:p14="http://schemas.microsoft.com/office/powerpoint/2010/main" val="2617259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楷体" panose="02010609060101010101" pitchFamily="49" charset="-122"/>
                <a:ea typeface="楷体" panose="02010609060101010101" pitchFamily="49" charset="-122"/>
                <a:cs typeface="Times New Roman" panose="02020603050405020304" pitchFamily="18" charset="0"/>
              </a:rPr>
              <a:t>新核素合成的入射道效应</a:t>
            </a:r>
            <a:endParaRPr lang="zh-CN" altLang="en-US" sz="3600" dirty="0">
              <a:latin typeface="楷体" panose="02010609060101010101" pitchFamily="49" charset="-122"/>
              <a:ea typeface="楷体" panose="02010609060101010101" pitchFamily="49" charset="-122"/>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35</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D3BBBFA-3785-DD4F-0D3D-657FCC4AF9E9}"/>
              </a:ext>
            </a:extLst>
          </p:cNvPr>
          <p:cNvPicPr>
            <a:picLocks noChangeAspect="1"/>
          </p:cNvPicPr>
          <p:nvPr/>
        </p:nvPicPr>
        <p:blipFill>
          <a:blip r:embed="rId3"/>
          <a:stretch>
            <a:fillRect/>
          </a:stretch>
        </p:blipFill>
        <p:spPr>
          <a:xfrm>
            <a:off x="2047650" y="886892"/>
            <a:ext cx="5352570" cy="5834582"/>
          </a:xfrm>
          <a:prstGeom prst="rect">
            <a:avLst/>
          </a:prstGeom>
        </p:spPr>
      </p:pic>
    </p:spTree>
    <p:extLst>
      <p:ext uri="{BB962C8B-B14F-4D97-AF65-F5344CB8AC3E}">
        <p14:creationId xmlns:p14="http://schemas.microsoft.com/office/powerpoint/2010/main" val="296881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1" y="0"/>
            <a:ext cx="9143999" cy="761993"/>
          </a:xfrm>
        </p:spPr>
        <p:txBody>
          <a:bodyPr>
            <a:normAutofit/>
          </a:bodyPr>
          <a:lstStyle/>
          <a:p>
            <a:pPr algn="ctr"/>
            <a:r>
              <a:rPr lang="zh-CN" altLang="en-US" sz="3600" dirty="0">
                <a:latin typeface="楷体" panose="02010609060101010101" pitchFamily="49" charset="-122"/>
                <a:ea typeface="楷体" panose="02010609060101010101" pitchFamily="49" charset="-122"/>
                <a:cs typeface="Times New Roman" panose="02020603050405020304" pitchFamily="18" charset="0"/>
              </a:rPr>
              <a:t>初级、次级碎片分布</a:t>
            </a:r>
            <a:endParaRPr lang="zh-CN" altLang="en-US" sz="3600" dirty="0">
              <a:latin typeface="楷体" panose="02010609060101010101" pitchFamily="49" charset="-122"/>
              <a:ea typeface="楷体" panose="02010609060101010101" pitchFamily="49" charset="-122"/>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36</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96FCBEE-1102-AEF1-ED72-A7443E84CB81}"/>
              </a:ext>
            </a:extLst>
          </p:cNvPr>
          <p:cNvPicPr>
            <a:picLocks noChangeAspect="1"/>
          </p:cNvPicPr>
          <p:nvPr/>
        </p:nvPicPr>
        <p:blipFill rotWithShape="1">
          <a:blip r:embed="rId3"/>
          <a:srcRect t="5436"/>
          <a:stretch/>
        </p:blipFill>
        <p:spPr>
          <a:xfrm>
            <a:off x="254947" y="1555599"/>
            <a:ext cx="8528650" cy="4659661"/>
          </a:xfrm>
          <a:prstGeom prst="rect">
            <a:avLst/>
          </a:prstGeom>
        </p:spPr>
      </p:pic>
      <p:sp>
        <p:nvSpPr>
          <p:cNvPr id="9" name="文本框 8">
            <a:extLst>
              <a:ext uri="{FF2B5EF4-FFF2-40B4-BE49-F238E27FC236}">
                <a16:creationId xmlns:a16="http://schemas.microsoft.com/office/drawing/2014/main" id="{FDC7D9BE-692B-A028-2A2D-26E8EE33487F}"/>
              </a:ext>
            </a:extLst>
          </p:cNvPr>
          <p:cNvSpPr txBox="1"/>
          <p:nvPr/>
        </p:nvSpPr>
        <p:spPr>
          <a:xfrm>
            <a:off x="1410630" y="1083610"/>
            <a:ext cx="2871439" cy="369332"/>
          </a:xfrm>
          <a:prstGeom prst="rect">
            <a:avLst/>
          </a:prstGeom>
          <a:noFill/>
        </p:spPr>
        <p:txBody>
          <a:bodyPr wrap="square">
            <a:spAutoFit/>
          </a:bodyPr>
          <a:lstStyle/>
          <a:p>
            <a:r>
              <a:rPr lang="fr-FR" altLang="zh-CN" dirty="0"/>
              <a:t>with dynamic deformation</a:t>
            </a:r>
            <a:endParaRPr lang="zh-CN" altLang="en-US" dirty="0"/>
          </a:p>
        </p:txBody>
      </p:sp>
      <p:sp>
        <p:nvSpPr>
          <p:cNvPr id="10" name="文本框 9">
            <a:extLst>
              <a:ext uri="{FF2B5EF4-FFF2-40B4-BE49-F238E27FC236}">
                <a16:creationId xmlns:a16="http://schemas.microsoft.com/office/drawing/2014/main" id="{1C96ADF1-06B5-31AE-077C-D8FD53DB7696}"/>
              </a:ext>
            </a:extLst>
          </p:cNvPr>
          <p:cNvSpPr txBox="1"/>
          <p:nvPr/>
        </p:nvSpPr>
        <p:spPr>
          <a:xfrm>
            <a:off x="4991700" y="1111117"/>
            <a:ext cx="3310383" cy="369332"/>
          </a:xfrm>
          <a:prstGeom prst="rect">
            <a:avLst/>
          </a:prstGeom>
          <a:noFill/>
        </p:spPr>
        <p:txBody>
          <a:bodyPr wrap="square">
            <a:spAutoFit/>
          </a:bodyPr>
          <a:lstStyle/>
          <a:p>
            <a:r>
              <a:rPr lang="fr-FR" altLang="zh-CN" dirty="0"/>
              <a:t>with ground static deformation</a:t>
            </a:r>
            <a:endParaRPr lang="zh-CN" altLang="en-US" dirty="0"/>
          </a:p>
        </p:txBody>
      </p:sp>
    </p:spTree>
    <p:extLst>
      <p:ext uri="{BB962C8B-B14F-4D97-AF65-F5344CB8AC3E}">
        <p14:creationId xmlns:p14="http://schemas.microsoft.com/office/powerpoint/2010/main" val="1893452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B98D2-3D8D-4979-8AA2-BD86B8DA2459}"/>
              </a:ext>
            </a:extLst>
          </p:cNvPr>
          <p:cNvSpPr>
            <a:spLocks noGrp="1"/>
          </p:cNvSpPr>
          <p:nvPr>
            <p:ph type="title"/>
          </p:nvPr>
        </p:nvSpPr>
        <p:spPr>
          <a:xfrm>
            <a:off x="628650" y="0"/>
            <a:ext cx="7886700" cy="532341"/>
          </a:xfrm>
        </p:spPr>
        <p:txBody>
          <a:bodyPr>
            <a:normAutofit/>
          </a:bodyPr>
          <a:lstStyle/>
          <a:p>
            <a:pPr algn="ctr"/>
            <a:r>
              <a:rPr lang="zh-CN" altLang="en-US" sz="2000" b="1" dirty="0"/>
              <a:t>附件</a:t>
            </a:r>
          </a:p>
        </p:txBody>
      </p:sp>
      <p:sp>
        <p:nvSpPr>
          <p:cNvPr id="4" name="灯片编号占位符 3">
            <a:extLst>
              <a:ext uri="{FF2B5EF4-FFF2-40B4-BE49-F238E27FC236}">
                <a16:creationId xmlns:a16="http://schemas.microsoft.com/office/drawing/2014/main" id="{2525DA3C-28B1-4577-90B3-AF442BB60C3A}"/>
              </a:ext>
            </a:extLst>
          </p:cNvPr>
          <p:cNvSpPr>
            <a:spLocks noGrp="1"/>
          </p:cNvSpPr>
          <p:nvPr>
            <p:ph type="sldNum" sz="quarter" idx="12"/>
          </p:nvPr>
        </p:nvSpPr>
        <p:spPr/>
        <p:txBody>
          <a:bodyPr/>
          <a:lstStyle/>
          <a:p>
            <a:fld id="{6B29DC64-E411-4F36-95D0-5F5A682441C1}" type="slidenum">
              <a:rPr lang="zh-CN" altLang="en-US" smtClean="0"/>
              <a:t>37</a:t>
            </a:fld>
            <a:endParaRPr lang="zh-CN" altLang="en-US"/>
          </a:p>
        </p:txBody>
      </p:sp>
      <p:cxnSp>
        <p:nvCxnSpPr>
          <p:cNvPr id="6" name="直接连接符 5">
            <a:extLst>
              <a:ext uri="{FF2B5EF4-FFF2-40B4-BE49-F238E27FC236}">
                <a16:creationId xmlns:a16="http://schemas.microsoft.com/office/drawing/2014/main" id="{B630D18B-5E96-4F13-BB55-B304238FA66C}"/>
              </a:ext>
            </a:extLst>
          </p:cNvPr>
          <p:cNvCxnSpPr/>
          <p:nvPr/>
        </p:nvCxnSpPr>
        <p:spPr>
          <a:xfrm>
            <a:off x="270941" y="464604"/>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1504378-6A9F-4261-DF43-7ADA99653B6B}"/>
              </a:ext>
            </a:extLst>
          </p:cNvPr>
          <p:cNvPicPr>
            <a:picLocks noChangeAspect="1"/>
          </p:cNvPicPr>
          <p:nvPr/>
        </p:nvPicPr>
        <p:blipFill>
          <a:blip r:embed="rId2"/>
          <a:stretch>
            <a:fillRect/>
          </a:stretch>
        </p:blipFill>
        <p:spPr>
          <a:xfrm>
            <a:off x="1758858" y="665848"/>
            <a:ext cx="5193928" cy="6136395"/>
          </a:xfrm>
          <a:prstGeom prst="rect">
            <a:avLst/>
          </a:prstGeom>
        </p:spPr>
      </p:pic>
    </p:spTree>
    <p:extLst>
      <p:ext uri="{BB962C8B-B14F-4D97-AF65-F5344CB8AC3E}">
        <p14:creationId xmlns:p14="http://schemas.microsoft.com/office/powerpoint/2010/main" val="2665485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64E52-5E20-4BA1-A22A-6205564C751E}"/>
              </a:ext>
            </a:extLst>
          </p:cNvPr>
          <p:cNvSpPr>
            <a:spLocks noGrp="1"/>
          </p:cNvSpPr>
          <p:nvPr>
            <p:ph type="title"/>
          </p:nvPr>
        </p:nvSpPr>
        <p:spPr>
          <a:xfrm>
            <a:off x="0" y="1"/>
            <a:ext cx="9143999" cy="794796"/>
          </a:xfrm>
        </p:spPr>
        <p:txBody>
          <a:bodyPr anchor="ctr">
            <a:noAutofit/>
          </a:bodyPr>
          <a:lstStyle/>
          <a:p>
            <a:pPr algn="ctr"/>
            <a:br>
              <a:rPr lang="en-US" altLang="zh-CN" sz="4000" baseline="300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4000" baseline="30000" dirty="0">
                <a:latin typeface="Times New Roman" panose="02020603050405020304" pitchFamily="18" charset="0"/>
                <a:ea typeface="楷体" panose="02010609060101010101" pitchFamily="49" charset="-122"/>
                <a:cs typeface="Times New Roman" panose="02020603050405020304" pitchFamily="18" charset="0"/>
              </a:rPr>
              <a:t>超重</a:t>
            </a:r>
            <a:r>
              <a:rPr lang="zh-CN" altLang="en-US" sz="4000" baseline="30000" dirty="0">
                <a:latin typeface="Arial" panose="020B0604020202020204" pitchFamily="34" charset="0"/>
                <a:ea typeface="楷体" panose="02010609060101010101" pitchFamily="49" charset="-122"/>
                <a:cs typeface="Arial" panose="020B0604020202020204" pitchFamily="34" charset="0"/>
              </a:rPr>
              <a:t>新元素</a:t>
            </a:r>
            <a:r>
              <a:rPr lang="en-US" altLang="zh-CN" sz="4000" baseline="30000" dirty="0">
                <a:latin typeface="Arial" panose="020B0604020202020204" pitchFamily="34" charset="0"/>
                <a:ea typeface="楷体" panose="02010609060101010101" pitchFamily="49" charset="-122"/>
                <a:cs typeface="Arial" panose="020B0604020202020204" pitchFamily="34" charset="0"/>
              </a:rPr>
              <a:t>Z=120</a:t>
            </a:r>
            <a:endParaRPr lang="zh-CN" altLang="en-US" sz="4000" baseline="30000" dirty="0">
              <a:latin typeface="Arial" panose="020B0604020202020204" pitchFamily="34" charset="0"/>
              <a:ea typeface="楷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33E613E1-FCBD-4F6F-810D-BBF25AC0963D}"/>
              </a:ext>
            </a:extLst>
          </p:cNvPr>
          <p:cNvSpPr>
            <a:spLocks noGrp="1"/>
          </p:cNvSpPr>
          <p:nvPr>
            <p:ph type="sldNum" sz="quarter" idx="12"/>
          </p:nvPr>
        </p:nvSpPr>
        <p:spPr/>
        <p:txBody>
          <a:bodyPr/>
          <a:lstStyle/>
          <a:p>
            <a:fld id="{6B29DC64-E411-4F36-95D0-5F5A682441C1}" type="slidenum">
              <a:rPr lang="zh-CN" altLang="en-US" smtClean="0"/>
              <a:t>38</a:t>
            </a:fld>
            <a:endParaRPr lang="zh-CN" altLang="en-US"/>
          </a:p>
        </p:txBody>
      </p:sp>
      <p:cxnSp>
        <p:nvCxnSpPr>
          <p:cNvPr id="6" name="直接连接符 5">
            <a:extLst>
              <a:ext uri="{FF2B5EF4-FFF2-40B4-BE49-F238E27FC236}">
                <a16:creationId xmlns:a16="http://schemas.microsoft.com/office/drawing/2014/main" id="{AFE1AD97-6F03-40B0-8F2C-5A60A84213DC}"/>
              </a:ext>
            </a:extLst>
          </p:cNvPr>
          <p:cNvCxnSpPr/>
          <p:nvPr/>
        </p:nvCxnSpPr>
        <p:spPr>
          <a:xfrm>
            <a:off x="457210" y="837142"/>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C61E51A-138C-84BA-462E-8F01637D6EF5}"/>
              </a:ext>
            </a:extLst>
          </p:cNvPr>
          <p:cNvPicPr>
            <a:picLocks noChangeAspect="1"/>
          </p:cNvPicPr>
          <p:nvPr/>
        </p:nvPicPr>
        <p:blipFill>
          <a:blip r:embed="rId3"/>
          <a:stretch>
            <a:fillRect/>
          </a:stretch>
        </p:blipFill>
        <p:spPr>
          <a:xfrm>
            <a:off x="0" y="1255608"/>
            <a:ext cx="9144000" cy="5130547"/>
          </a:xfrm>
          <a:prstGeom prst="rect">
            <a:avLst/>
          </a:prstGeom>
        </p:spPr>
      </p:pic>
    </p:spTree>
    <p:extLst>
      <p:ext uri="{BB962C8B-B14F-4D97-AF65-F5344CB8AC3E}">
        <p14:creationId xmlns:p14="http://schemas.microsoft.com/office/powerpoint/2010/main" val="49757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19C96-A464-446E-8A5A-5278823E4FE1}"/>
              </a:ext>
            </a:extLst>
          </p:cNvPr>
          <p:cNvSpPr>
            <a:spLocks noGrp="1"/>
          </p:cNvSpPr>
          <p:nvPr>
            <p:ph type="title"/>
          </p:nvPr>
        </p:nvSpPr>
        <p:spPr>
          <a:xfrm>
            <a:off x="-8467" y="67738"/>
            <a:ext cx="9144000" cy="651476"/>
          </a:xfrm>
        </p:spPr>
        <p:txBody>
          <a:bodyPr>
            <a:normAutofit/>
          </a:bodyPr>
          <a:lstStyle/>
          <a:p>
            <a:pPr algn="ctr"/>
            <a:r>
              <a:rPr lang="zh-CN" altLang="en-US" sz="3600" dirty="0">
                <a:latin typeface="楷体" panose="02010609060101010101" pitchFamily="49" charset="-122"/>
                <a:ea typeface="楷体" panose="02010609060101010101" pitchFamily="49" charset="-122"/>
              </a:rPr>
              <a:t>不同时期的核素图</a:t>
            </a:r>
          </a:p>
        </p:txBody>
      </p:sp>
      <p:sp>
        <p:nvSpPr>
          <p:cNvPr id="4" name="灯片编号占位符 3">
            <a:extLst>
              <a:ext uri="{FF2B5EF4-FFF2-40B4-BE49-F238E27FC236}">
                <a16:creationId xmlns:a16="http://schemas.microsoft.com/office/drawing/2014/main" id="{909EACAC-1CBE-4294-B016-7F9E087F9E35}"/>
              </a:ext>
            </a:extLst>
          </p:cNvPr>
          <p:cNvSpPr>
            <a:spLocks noGrp="1"/>
          </p:cNvSpPr>
          <p:nvPr>
            <p:ph type="sldNum" sz="quarter" idx="12"/>
          </p:nvPr>
        </p:nvSpPr>
        <p:spPr/>
        <p:txBody>
          <a:bodyPr/>
          <a:lstStyle/>
          <a:p>
            <a:fld id="{6B29DC64-E411-4F36-95D0-5F5A682441C1}" type="slidenum">
              <a:rPr lang="zh-CN" altLang="en-US" smtClean="0"/>
              <a:t>4</a:t>
            </a:fld>
            <a:endParaRPr lang="zh-CN" altLang="en-US"/>
          </a:p>
        </p:txBody>
      </p:sp>
      <p:cxnSp>
        <p:nvCxnSpPr>
          <p:cNvPr id="7" name="直接连接符 6">
            <a:extLst>
              <a:ext uri="{FF2B5EF4-FFF2-40B4-BE49-F238E27FC236}">
                <a16:creationId xmlns:a16="http://schemas.microsoft.com/office/drawing/2014/main" id="{B0EBAB30-91AC-4CFF-8712-54B0BE2D1267}"/>
              </a:ext>
            </a:extLst>
          </p:cNvPr>
          <p:cNvCxnSpPr/>
          <p:nvPr/>
        </p:nvCxnSpPr>
        <p:spPr>
          <a:xfrm>
            <a:off x="304804" y="786340"/>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F4F8FC8-4759-7215-E966-B4D3B4861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52" y="847891"/>
            <a:ext cx="4691990" cy="5835094"/>
          </a:xfrm>
          <a:prstGeom prst="rect">
            <a:avLst/>
          </a:prstGeom>
        </p:spPr>
      </p:pic>
      <p:sp>
        <p:nvSpPr>
          <p:cNvPr id="6" name="文本框 5">
            <a:extLst>
              <a:ext uri="{FF2B5EF4-FFF2-40B4-BE49-F238E27FC236}">
                <a16:creationId xmlns:a16="http://schemas.microsoft.com/office/drawing/2014/main" id="{E0A2801B-86E0-2850-F8E0-A94DC82255FC}"/>
              </a:ext>
            </a:extLst>
          </p:cNvPr>
          <p:cNvSpPr txBox="1"/>
          <p:nvPr/>
        </p:nvSpPr>
        <p:spPr>
          <a:xfrm>
            <a:off x="5105260" y="896908"/>
            <a:ext cx="3855927" cy="5459443"/>
          </a:xfrm>
          <a:prstGeom prst="rect">
            <a:avLst/>
          </a:prstGeom>
          <a:noFill/>
        </p:spPr>
        <p:txBody>
          <a:bodyPr wrap="none" rtlCol="0">
            <a:spAutoFit/>
          </a:bodyPr>
          <a:lstStyle/>
          <a:p>
            <a:pPr>
              <a:spcAft>
                <a:spcPts val="1200"/>
              </a:spcAft>
            </a:pPr>
            <a:r>
              <a:rPr lang="en-US" altLang="zh-CN" b="1"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年合成新核素</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 </a:t>
            </a:r>
          </a:p>
          <a:p>
            <a:pPr>
              <a:lnSpc>
                <a:spcPct val="150000"/>
              </a:lnSpc>
            </a:pPr>
            <a:r>
              <a:rPr lang="fr-FR" altLang="zh-CN" baseline="30000" dirty="0">
                <a:latin typeface="Times New Roman" panose="02020603050405020304" pitchFamily="18" charset="0"/>
                <a:cs typeface="Times New Roman" panose="02020603050405020304" pitchFamily="18" charset="0"/>
              </a:rPr>
              <a:t>    235</a:t>
            </a:r>
            <a:r>
              <a:rPr lang="fr-FR" altLang="zh-CN" dirty="0">
                <a:latin typeface="Times New Roman" panose="02020603050405020304" pitchFamily="18" charset="0"/>
                <a:cs typeface="Times New Roman" panose="02020603050405020304" pitchFamily="18" charset="0"/>
              </a:rPr>
              <a:t>Cm, </a:t>
            </a:r>
            <a:r>
              <a:rPr lang="fr-FR" altLang="zh-CN" baseline="30000" dirty="0">
                <a:latin typeface="Times New Roman" panose="02020603050405020304" pitchFamily="18" charset="0"/>
                <a:cs typeface="Times New Roman" panose="02020603050405020304" pitchFamily="18" charset="0"/>
              </a:rPr>
              <a:t>211</a:t>
            </a:r>
            <a:r>
              <a:rPr lang="fr-FR" altLang="zh-CN" dirty="0">
                <a:latin typeface="Times New Roman" panose="02020603050405020304" pitchFamily="18" charset="0"/>
                <a:cs typeface="Times New Roman" panose="02020603050405020304" pitchFamily="18" charset="0"/>
              </a:rPr>
              <a:t>Pa, </a:t>
            </a:r>
            <a:r>
              <a:rPr lang="fr-FR" altLang="zh-CN" baseline="30000" dirty="0">
                <a:latin typeface="Times New Roman" panose="02020603050405020304" pitchFamily="18" charset="0"/>
                <a:cs typeface="Times New Roman" panose="02020603050405020304" pitchFamily="18" charset="0"/>
              </a:rPr>
              <a:t>222</a:t>
            </a:r>
            <a:r>
              <a:rPr lang="fr-FR" altLang="zh-CN" dirty="0">
                <a:latin typeface="Times New Roman" panose="02020603050405020304" pitchFamily="18" charset="0"/>
                <a:cs typeface="Times New Roman" panose="02020603050405020304" pitchFamily="18" charset="0"/>
              </a:rPr>
              <a:t>Np, </a:t>
            </a:r>
            <a:r>
              <a:rPr lang="fr-FR" altLang="zh-CN" baseline="30000" dirty="0">
                <a:latin typeface="Times New Roman" panose="02020603050405020304" pitchFamily="18" charset="0"/>
                <a:cs typeface="Times New Roman" panose="02020603050405020304" pitchFamily="18" charset="0"/>
              </a:rPr>
              <a:t>244</a:t>
            </a:r>
            <a:r>
              <a:rPr lang="fr-FR" altLang="zh-CN" dirty="0">
                <a:latin typeface="Times New Roman" panose="02020603050405020304" pitchFamily="18" charset="0"/>
                <a:cs typeface="Times New Roman" panose="02020603050405020304" pitchFamily="18" charset="0"/>
              </a:rPr>
              <a:t>Md</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2021</a:t>
            </a:r>
            <a:r>
              <a:rPr lang="zh-CN" altLang="en-US" dirty="0">
                <a:latin typeface="Times New Roman" panose="02020603050405020304" pitchFamily="18" charset="0"/>
                <a:cs typeface="Times New Roman" panose="02020603050405020304" pitchFamily="18" charset="0"/>
              </a:rPr>
              <a:t>合成新核素</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15</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a:t>
            </a:r>
          </a:p>
          <a:p>
            <a:pPr>
              <a:lnSpc>
                <a:spcPct val="150000"/>
              </a:lnSpc>
            </a:pPr>
            <a:r>
              <a:rPr lang="fr-FR" altLang="zh-CN" baseline="30000" dirty="0">
                <a:latin typeface="Times New Roman" panose="02020603050405020304" pitchFamily="18" charset="0"/>
                <a:cs typeface="Times New Roman" panose="02020603050405020304" pitchFamily="18" charset="0"/>
              </a:rPr>
              <a:t>    101</a:t>
            </a:r>
            <a:r>
              <a:rPr lang="fr-FR" altLang="zh-CN" dirty="0">
                <a:latin typeface="Times New Roman" panose="02020603050405020304" pitchFamily="18" charset="0"/>
                <a:cs typeface="Times New Roman" panose="02020603050405020304" pitchFamily="18" charset="0"/>
              </a:rPr>
              <a:t>Br, </a:t>
            </a:r>
            <a:r>
              <a:rPr lang="fr-FR" altLang="zh-CN" baseline="30000" dirty="0">
                <a:latin typeface="Times New Roman" panose="02020603050405020304" pitchFamily="18" charset="0"/>
                <a:cs typeface="Times New Roman" panose="02020603050405020304" pitchFamily="18" charset="0"/>
              </a:rPr>
              <a:t>102</a:t>
            </a:r>
            <a:r>
              <a:rPr lang="fr-FR" altLang="zh-CN" dirty="0">
                <a:latin typeface="Times New Roman" panose="02020603050405020304" pitchFamily="18" charset="0"/>
                <a:cs typeface="Times New Roman" panose="02020603050405020304" pitchFamily="18" charset="0"/>
              </a:rPr>
              <a:t>Kr, </a:t>
            </a:r>
            <a:r>
              <a:rPr lang="fr-FR" altLang="zh-CN" baseline="30000" dirty="0">
                <a:latin typeface="Times New Roman" panose="02020603050405020304" pitchFamily="18" charset="0"/>
                <a:cs typeface="Times New Roman" panose="02020603050405020304" pitchFamily="18" charset="0"/>
              </a:rPr>
              <a:t>105</a:t>
            </a:r>
            <a:r>
              <a:rPr lang="fr-FR" altLang="zh-CN" dirty="0">
                <a:latin typeface="Times New Roman" panose="02020603050405020304" pitchFamily="18" charset="0"/>
                <a:cs typeface="Times New Roman" panose="02020603050405020304" pitchFamily="18" charset="0"/>
              </a:rPr>
              <a:t>Rb</a:t>
            </a:r>
            <a:r>
              <a:rPr lang="en-US" altLang="zh-CN" dirty="0">
                <a:latin typeface="Times New Roman" panose="02020603050405020304" pitchFamily="18" charset="0"/>
                <a:cs typeface="Times New Roman" panose="02020603050405020304" pitchFamily="18" charset="0"/>
              </a:rPr>
              <a:t>,</a:t>
            </a:r>
            <a:r>
              <a:rPr lang="es-ES" altLang="zh-CN" dirty="0">
                <a:latin typeface="Times New Roman" panose="02020603050405020304" pitchFamily="18" charset="0"/>
                <a:cs typeface="Times New Roman" panose="02020603050405020304" pitchFamily="18" charset="0"/>
              </a:rPr>
              <a:t> </a:t>
            </a:r>
            <a:r>
              <a:rPr lang="es-ES" altLang="zh-CN" baseline="30000" dirty="0">
                <a:latin typeface="Times New Roman" panose="02020603050405020304" pitchFamily="18" charset="0"/>
                <a:cs typeface="Times New Roman" panose="02020603050405020304" pitchFamily="18" charset="0"/>
              </a:rPr>
              <a:t>106</a:t>
            </a:r>
            <a:r>
              <a:rPr lang="es-ES" altLang="zh-CN" dirty="0">
                <a:latin typeface="Times New Roman" panose="02020603050405020304" pitchFamily="18" charset="0"/>
                <a:cs typeface="Times New Roman" panose="02020603050405020304" pitchFamily="18" charset="0"/>
              </a:rPr>
              <a:t>Rb, </a:t>
            </a:r>
            <a:r>
              <a:rPr lang="es-ES" altLang="zh-CN" baseline="30000" dirty="0">
                <a:latin typeface="Times New Roman" panose="02020603050405020304" pitchFamily="18" charset="0"/>
                <a:cs typeface="Times New Roman" panose="02020603050405020304" pitchFamily="18" charset="0"/>
              </a:rPr>
              <a:t>108</a:t>
            </a:r>
            <a:r>
              <a:rPr lang="es-ES" altLang="zh-CN" dirty="0">
                <a:latin typeface="Times New Roman" panose="02020603050405020304" pitchFamily="18" charset="0"/>
                <a:cs typeface="Times New Roman" panose="02020603050405020304" pitchFamily="18" charset="0"/>
              </a:rPr>
              <a:t>Sr, </a:t>
            </a:r>
          </a:p>
          <a:p>
            <a:pPr>
              <a:lnSpc>
                <a:spcPct val="150000"/>
              </a:lnSpc>
            </a:pPr>
            <a:r>
              <a:rPr lang="es-ES" altLang="zh-CN" baseline="30000" dirty="0">
                <a:latin typeface="Times New Roman" panose="02020603050405020304" pitchFamily="18" charset="0"/>
                <a:cs typeface="Times New Roman" panose="02020603050405020304" pitchFamily="18" charset="0"/>
              </a:rPr>
              <a:t>    110</a:t>
            </a:r>
            <a:r>
              <a:rPr lang="es-ES" altLang="zh-CN" dirty="0">
                <a:latin typeface="Times New Roman" panose="02020603050405020304" pitchFamily="18" charset="0"/>
                <a:cs typeface="Times New Roman" panose="02020603050405020304" pitchFamily="18" charset="0"/>
              </a:rPr>
              <a:t>Y, </a:t>
            </a:r>
            <a:r>
              <a:rPr lang="es-ES" altLang="zh-CN" baseline="30000" dirty="0">
                <a:latin typeface="Times New Roman" panose="02020603050405020304" pitchFamily="18" charset="0"/>
                <a:cs typeface="Times New Roman" panose="02020603050405020304" pitchFamily="18" charset="0"/>
              </a:rPr>
              <a:t>111</a:t>
            </a:r>
            <a:r>
              <a:rPr lang="es-ES" altLang="zh-CN" dirty="0">
                <a:latin typeface="Times New Roman" panose="02020603050405020304" pitchFamily="18" charset="0"/>
                <a:cs typeface="Times New Roman" panose="02020603050405020304" pitchFamily="18" charset="0"/>
              </a:rPr>
              <a:t>Y, </a:t>
            </a:r>
            <a:r>
              <a:rPr lang="es-ES" altLang="zh-CN" baseline="30000" dirty="0">
                <a:latin typeface="Times New Roman" panose="02020603050405020304" pitchFamily="18" charset="0"/>
                <a:cs typeface="Times New Roman" panose="02020603050405020304" pitchFamily="18" charset="0"/>
              </a:rPr>
              <a:t>114</a:t>
            </a:r>
            <a:r>
              <a:rPr lang="es-ES" altLang="zh-CN" dirty="0">
                <a:latin typeface="Times New Roman" panose="02020603050405020304" pitchFamily="18" charset="0"/>
                <a:cs typeface="Times New Roman" panose="02020603050405020304" pitchFamily="18" charset="0"/>
              </a:rPr>
              <a:t>Zr, </a:t>
            </a:r>
            <a:r>
              <a:rPr lang="es-ES" altLang="zh-CN" baseline="30000" dirty="0">
                <a:latin typeface="Times New Roman" panose="02020603050405020304" pitchFamily="18" charset="0"/>
                <a:cs typeface="Times New Roman" panose="02020603050405020304" pitchFamily="18" charset="0"/>
              </a:rPr>
              <a:t>117</a:t>
            </a:r>
            <a:r>
              <a:rPr lang="es-ES" altLang="zh-CN" dirty="0">
                <a:latin typeface="Times New Roman" panose="02020603050405020304" pitchFamily="18" charset="0"/>
                <a:cs typeface="Times New Roman" panose="02020603050405020304" pitchFamily="18" charset="0"/>
              </a:rPr>
              <a:t>Nb,</a:t>
            </a:r>
            <a:r>
              <a:rPr lang="fr-FR" altLang="zh-CN" dirty="0">
                <a:latin typeface="Times New Roman" panose="02020603050405020304" pitchFamily="18" charset="0"/>
                <a:cs typeface="Times New Roman" panose="02020603050405020304" pitchFamily="18" charset="0"/>
              </a:rPr>
              <a:t> </a:t>
            </a:r>
            <a:r>
              <a:rPr lang="fr-FR" altLang="zh-CN" baseline="30000" dirty="0">
                <a:latin typeface="Times New Roman" panose="02020603050405020304" pitchFamily="18" charset="0"/>
                <a:cs typeface="Times New Roman" panose="02020603050405020304" pitchFamily="18" charset="0"/>
              </a:rPr>
              <a:t>13</a:t>
            </a:r>
            <a:r>
              <a:rPr lang="fr-FR" altLang="zh-CN" dirty="0">
                <a:latin typeface="Times New Roman" panose="02020603050405020304" pitchFamily="18" charset="0"/>
                <a:cs typeface="Times New Roman" panose="02020603050405020304" pitchFamily="18" charset="0"/>
              </a:rPr>
              <a:t>F, </a:t>
            </a:r>
            <a:r>
              <a:rPr lang="fr-FR" altLang="zh-CN" baseline="30000" dirty="0">
                <a:latin typeface="Times New Roman" panose="02020603050405020304" pitchFamily="18" charset="0"/>
                <a:cs typeface="Times New Roman" panose="02020603050405020304" pitchFamily="18" charset="0"/>
              </a:rPr>
              <a:t>214</a:t>
            </a:r>
            <a:r>
              <a:rPr lang="fr-FR" altLang="zh-CN" dirty="0">
                <a:latin typeface="Times New Roman" panose="02020603050405020304" pitchFamily="18" charset="0"/>
                <a:cs typeface="Times New Roman" panose="02020603050405020304" pitchFamily="18" charset="0"/>
              </a:rPr>
              <a:t>U,</a:t>
            </a:r>
          </a:p>
          <a:p>
            <a:pPr>
              <a:lnSpc>
                <a:spcPct val="150000"/>
              </a:lnSpc>
            </a:pPr>
            <a:r>
              <a:rPr lang="fr-FR" altLang="zh-CN" baseline="30000" dirty="0">
                <a:latin typeface="Times New Roman" panose="02020603050405020304" pitchFamily="18" charset="0"/>
                <a:cs typeface="Times New Roman" panose="02020603050405020304" pitchFamily="18" charset="0"/>
              </a:rPr>
              <a:t>     249</a:t>
            </a:r>
            <a:r>
              <a:rPr lang="fr-FR" altLang="zh-CN" dirty="0">
                <a:latin typeface="Times New Roman" panose="02020603050405020304" pitchFamily="18" charset="0"/>
                <a:cs typeface="Times New Roman" panose="02020603050405020304" pitchFamily="18" charset="0"/>
              </a:rPr>
              <a:t>No, </a:t>
            </a:r>
            <a:r>
              <a:rPr lang="fr-FR" altLang="zh-CN" baseline="30000" dirty="0">
                <a:latin typeface="Times New Roman" panose="02020603050405020304" pitchFamily="18" charset="0"/>
                <a:cs typeface="Times New Roman" panose="02020603050405020304" pitchFamily="18" charset="0"/>
              </a:rPr>
              <a:t>150</a:t>
            </a:r>
            <a:r>
              <a:rPr lang="fr-FR" altLang="zh-CN" dirty="0">
                <a:latin typeface="Times New Roman" panose="02020603050405020304" pitchFamily="18" charset="0"/>
                <a:cs typeface="Times New Roman" panose="02020603050405020304" pitchFamily="18" charset="0"/>
              </a:rPr>
              <a:t>Yb, </a:t>
            </a:r>
            <a:r>
              <a:rPr lang="fr-FR" altLang="zh-CN" baseline="30000" dirty="0">
                <a:latin typeface="Times New Roman" panose="02020603050405020304" pitchFamily="18" charset="0"/>
                <a:cs typeface="Times New Roman" panose="02020603050405020304" pitchFamily="18" charset="0"/>
              </a:rPr>
              <a:t>18</a:t>
            </a:r>
            <a:r>
              <a:rPr lang="fr-FR" altLang="zh-CN" dirty="0">
                <a:latin typeface="Times New Roman" panose="02020603050405020304" pitchFamily="18" charset="0"/>
                <a:cs typeface="Times New Roman" panose="02020603050405020304" pitchFamily="18" charset="0"/>
              </a:rPr>
              <a:t>Mg</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2022</a:t>
            </a:r>
            <a:r>
              <a:rPr lang="zh-CN" altLang="en-US" dirty="0">
                <a:latin typeface="Times New Roman" panose="02020603050405020304" pitchFamily="18" charset="0"/>
                <a:cs typeface="Times New Roman" panose="02020603050405020304" pitchFamily="18" charset="0"/>
              </a:rPr>
              <a:t>合成新核素</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11</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a:t>
            </a:r>
          </a:p>
          <a:p>
            <a:pPr>
              <a:lnSpc>
                <a:spcPct val="150000"/>
              </a:lnSpc>
            </a:pPr>
            <a:r>
              <a:rPr lang="fr-FR" altLang="zh-CN" baseline="30000" dirty="0">
                <a:latin typeface="Times New Roman" panose="02020603050405020304" pitchFamily="18" charset="0"/>
                <a:cs typeface="Times New Roman" panose="02020603050405020304" pitchFamily="18" charset="0"/>
              </a:rPr>
              <a:t>    149</a:t>
            </a:r>
            <a:r>
              <a:rPr lang="fr-FR" altLang="zh-CN" dirty="0">
                <a:latin typeface="Times New Roman" panose="02020603050405020304" pitchFamily="18" charset="0"/>
                <a:cs typeface="Times New Roman" panose="02020603050405020304" pitchFamily="18" charset="0"/>
              </a:rPr>
              <a:t>Lu</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fr-FR" altLang="zh-CN" baseline="30000" dirty="0">
                <a:latin typeface="Times New Roman" panose="02020603050405020304" pitchFamily="18" charset="0"/>
                <a:cs typeface="Times New Roman" panose="02020603050405020304" pitchFamily="18" charset="0"/>
              </a:rPr>
              <a:t>207</a:t>
            </a:r>
            <a:r>
              <a:rPr lang="fr-FR" altLang="zh-CN" dirty="0">
                <a:latin typeface="Times New Roman" panose="02020603050405020304" pitchFamily="18" charset="0"/>
                <a:cs typeface="Times New Roman" panose="02020603050405020304" pitchFamily="18" charset="0"/>
              </a:rPr>
              <a:t>Th, </a:t>
            </a:r>
            <a:r>
              <a:rPr lang="fr-FR" altLang="zh-CN" baseline="30000" dirty="0">
                <a:latin typeface="Times New Roman" panose="02020603050405020304" pitchFamily="18" charset="0"/>
                <a:cs typeface="Times New Roman" panose="02020603050405020304" pitchFamily="18" charset="0"/>
              </a:rPr>
              <a:t>264</a:t>
            </a:r>
            <a:r>
              <a:rPr lang="fr-FR" altLang="zh-CN" dirty="0">
                <a:latin typeface="Times New Roman" panose="02020603050405020304" pitchFamily="18" charset="0"/>
                <a:cs typeface="Times New Roman" panose="02020603050405020304" pitchFamily="18" charset="0"/>
              </a:rPr>
              <a:t>Lr, </a:t>
            </a:r>
            <a:r>
              <a:rPr lang="fr-FR" altLang="zh-CN" baseline="30000" dirty="0">
                <a:latin typeface="Times New Roman" panose="02020603050405020304" pitchFamily="18" charset="0"/>
                <a:cs typeface="Times New Roman" panose="02020603050405020304" pitchFamily="18" charset="0"/>
              </a:rPr>
              <a:t>166</a:t>
            </a:r>
            <a:r>
              <a:rPr lang="fr-FR" altLang="zh-CN" dirty="0">
                <a:latin typeface="Times New Roman" panose="02020603050405020304" pitchFamily="18" charset="0"/>
                <a:cs typeface="Times New Roman" panose="02020603050405020304" pitchFamily="18" charset="0"/>
              </a:rPr>
              <a:t>Pm, </a:t>
            </a:r>
            <a:r>
              <a:rPr lang="fr-FR" altLang="zh-CN" baseline="30000" dirty="0">
                <a:latin typeface="Times New Roman" panose="02020603050405020304" pitchFamily="18" charset="0"/>
                <a:cs typeface="Times New Roman" panose="02020603050405020304" pitchFamily="18" charset="0"/>
              </a:rPr>
              <a:t>168</a:t>
            </a:r>
            <a:r>
              <a:rPr lang="fr-FR" altLang="zh-CN" dirty="0">
                <a:latin typeface="Times New Roman" panose="02020603050405020304" pitchFamily="18" charset="0"/>
                <a:cs typeface="Times New Roman" panose="02020603050405020304" pitchFamily="18" charset="0"/>
              </a:rPr>
              <a:t>Sm, </a:t>
            </a:r>
          </a:p>
          <a:p>
            <a:pPr>
              <a:lnSpc>
                <a:spcPct val="150000"/>
              </a:lnSpc>
            </a:pPr>
            <a:r>
              <a:rPr lang="fr-FR" altLang="zh-CN" baseline="30000" dirty="0">
                <a:latin typeface="Times New Roman" panose="02020603050405020304" pitchFamily="18" charset="0"/>
                <a:cs typeface="Times New Roman" panose="02020603050405020304" pitchFamily="18" charset="0"/>
              </a:rPr>
              <a:t>    170</a:t>
            </a:r>
            <a:r>
              <a:rPr lang="fr-FR" altLang="zh-CN" dirty="0">
                <a:latin typeface="Times New Roman" panose="02020603050405020304" pitchFamily="18" charset="0"/>
                <a:cs typeface="Times New Roman" panose="02020603050405020304" pitchFamily="18" charset="0"/>
              </a:rPr>
              <a:t>Eu, </a:t>
            </a:r>
            <a:r>
              <a:rPr lang="fr-FR" altLang="zh-CN" baseline="30000" dirty="0">
                <a:latin typeface="Times New Roman" panose="02020603050405020304" pitchFamily="18" charset="0"/>
                <a:cs typeface="Times New Roman" panose="02020603050405020304" pitchFamily="18" charset="0"/>
              </a:rPr>
              <a:t>172</a:t>
            </a:r>
            <a:r>
              <a:rPr lang="fr-FR" altLang="zh-CN" dirty="0">
                <a:latin typeface="Times New Roman" panose="02020603050405020304" pitchFamily="18" charset="0"/>
                <a:cs typeface="Times New Roman" panose="02020603050405020304" pitchFamily="18" charset="0"/>
              </a:rPr>
              <a:t>Gd</a:t>
            </a:r>
            <a:r>
              <a:rPr lang="en-US" altLang="zh-CN" dirty="0">
                <a:latin typeface="Times New Roman" panose="02020603050405020304" pitchFamily="18" charset="0"/>
                <a:cs typeface="Times New Roman" panose="02020603050405020304" pitchFamily="18" charset="0"/>
              </a:rPr>
              <a:t>,</a:t>
            </a:r>
            <a:r>
              <a:rPr lang="fr-FR" altLang="zh-CN" dirty="0">
                <a:latin typeface="Times New Roman" panose="02020603050405020304" pitchFamily="18" charset="0"/>
                <a:cs typeface="Times New Roman" panose="02020603050405020304" pitchFamily="18" charset="0"/>
              </a:rPr>
              <a:t> </a:t>
            </a:r>
            <a:r>
              <a:rPr lang="fr-FR" altLang="zh-CN" baseline="30000" dirty="0">
                <a:latin typeface="Times New Roman" panose="02020603050405020304" pitchFamily="18" charset="0"/>
                <a:cs typeface="Times New Roman" panose="02020603050405020304" pitchFamily="18" charset="0"/>
              </a:rPr>
              <a:t>204</a:t>
            </a:r>
            <a:r>
              <a:rPr lang="fr-FR" altLang="zh-CN" dirty="0">
                <a:latin typeface="Times New Roman" panose="02020603050405020304" pitchFamily="18" charset="0"/>
                <a:cs typeface="Times New Roman" panose="02020603050405020304" pitchFamily="18" charset="0"/>
              </a:rPr>
              <a:t>Ac, </a:t>
            </a:r>
            <a:r>
              <a:rPr lang="fr-FR" altLang="zh-CN" baseline="30000" dirty="0">
                <a:latin typeface="Times New Roman" panose="02020603050405020304" pitchFamily="18" charset="0"/>
                <a:cs typeface="Times New Roman" panose="02020603050405020304" pitchFamily="18" charset="0"/>
              </a:rPr>
              <a:t>251</a:t>
            </a:r>
            <a:r>
              <a:rPr lang="fr-FR" altLang="zh-CN" dirty="0">
                <a:latin typeface="Times New Roman" panose="02020603050405020304" pitchFamily="18" charset="0"/>
                <a:cs typeface="Times New Roman" panose="02020603050405020304" pitchFamily="18" charset="0"/>
              </a:rPr>
              <a:t>Lr, </a:t>
            </a:r>
            <a:r>
              <a:rPr lang="fr-FR" altLang="zh-CN" baseline="30000" dirty="0">
                <a:latin typeface="Times New Roman" panose="02020603050405020304" pitchFamily="18" charset="0"/>
                <a:cs typeface="Times New Roman" panose="02020603050405020304" pitchFamily="18" charset="0"/>
              </a:rPr>
              <a:t>39</a:t>
            </a:r>
            <a:r>
              <a:rPr lang="fr-FR" altLang="zh-CN" dirty="0">
                <a:latin typeface="Times New Roman" panose="02020603050405020304" pitchFamily="18" charset="0"/>
                <a:cs typeface="Times New Roman" panose="02020603050405020304" pitchFamily="18" charset="0"/>
              </a:rPr>
              <a:t>Na, </a:t>
            </a:r>
            <a:r>
              <a:rPr lang="fr-FR" altLang="zh-CN" baseline="30000" dirty="0">
                <a:latin typeface="Times New Roman" panose="02020603050405020304" pitchFamily="18" charset="0"/>
                <a:cs typeface="Times New Roman" panose="02020603050405020304" pitchFamily="18" charset="0"/>
              </a:rPr>
              <a:t>286</a:t>
            </a:r>
            <a:r>
              <a:rPr lang="fr-FR" altLang="zh-CN" dirty="0">
                <a:latin typeface="Times New Roman" panose="02020603050405020304" pitchFamily="18" charset="0"/>
                <a:cs typeface="Times New Roman" panose="02020603050405020304" pitchFamily="18" charset="0"/>
              </a:rPr>
              <a:t>Mc</a:t>
            </a: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2023</a:t>
            </a:r>
            <a:r>
              <a:rPr lang="zh-CN" altLang="en-US" dirty="0">
                <a:latin typeface="Times New Roman" panose="02020603050405020304" pitchFamily="18" charset="0"/>
                <a:cs typeface="Times New Roman" panose="02020603050405020304" pitchFamily="18" charset="0"/>
              </a:rPr>
              <a:t>合成新核素：</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b="1" dirty="0">
                <a:solidFill>
                  <a:srgbClr val="FF0000"/>
                </a:solidFill>
                <a:latin typeface="Times New Roman" panose="02020603050405020304" pitchFamily="18" charset="0"/>
                <a:cs typeface="Times New Roman" panose="02020603050405020304" pitchFamily="18" charset="0"/>
              </a:rPr>
              <a:t>     ……</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7B35F2D-E5F7-4988-9DBC-69D9AF83CED5}"/>
              </a:ext>
            </a:extLst>
          </p:cNvPr>
          <p:cNvSpPr txBox="1"/>
          <p:nvPr/>
        </p:nvSpPr>
        <p:spPr>
          <a:xfrm>
            <a:off x="5055823" y="6050747"/>
            <a:ext cx="4861654"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https://people.nscl.msu.edu/~thoennes/isotopes/</a:t>
            </a:r>
          </a:p>
        </p:txBody>
      </p:sp>
    </p:spTree>
    <p:extLst>
      <p:ext uri="{BB962C8B-B14F-4D97-AF65-F5344CB8AC3E}">
        <p14:creationId xmlns:p14="http://schemas.microsoft.com/office/powerpoint/2010/main" val="113610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19C96-A464-446E-8A5A-5278823E4FE1}"/>
              </a:ext>
            </a:extLst>
          </p:cNvPr>
          <p:cNvSpPr>
            <a:spLocks noGrp="1"/>
          </p:cNvSpPr>
          <p:nvPr>
            <p:ph type="title"/>
          </p:nvPr>
        </p:nvSpPr>
        <p:spPr>
          <a:xfrm>
            <a:off x="-8467" y="67738"/>
            <a:ext cx="9144000" cy="651476"/>
          </a:xfrm>
        </p:spPr>
        <p:txBody>
          <a:bodyPr>
            <a:normAutofit/>
          </a:bodyPr>
          <a:lstStyle/>
          <a:p>
            <a:pPr algn="ctr"/>
            <a:r>
              <a:rPr lang="zh-CN" altLang="en-US" sz="3600" dirty="0">
                <a:latin typeface="楷体" panose="02010609060101010101" pitchFamily="49" charset="-122"/>
                <a:ea typeface="楷体" panose="02010609060101010101" pitchFamily="49" charset="-122"/>
              </a:rPr>
              <a:t>核素的合成方法</a:t>
            </a:r>
          </a:p>
        </p:txBody>
      </p:sp>
      <p:sp>
        <p:nvSpPr>
          <p:cNvPr id="4" name="灯片编号占位符 3">
            <a:extLst>
              <a:ext uri="{FF2B5EF4-FFF2-40B4-BE49-F238E27FC236}">
                <a16:creationId xmlns:a16="http://schemas.microsoft.com/office/drawing/2014/main" id="{909EACAC-1CBE-4294-B016-7F9E087F9E35}"/>
              </a:ext>
            </a:extLst>
          </p:cNvPr>
          <p:cNvSpPr>
            <a:spLocks noGrp="1"/>
          </p:cNvSpPr>
          <p:nvPr>
            <p:ph type="sldNum" sz="quarter" idx="12"/>
          </p:nvPr>
        </p:nvSpPr>
        <p:spPr/>
        <p:txBody>
          <a:bodyPr/>
          <a:lstStyle/>
          <a:p>
            <a:fld id="{6B29DC64-E411-4F36-95D0-5F5A682441C1}" type="slidenum">
              <a:rPr lang="zh-CN" altLang="en-US" smtClean="0"/>
              <a:t>5</a:t>
            </a:fld>
            <a:endParaRPr lang="zh-CN" altLang="en-US"/>
          </a:p>
        </p:txBody>
      </p:sp>
      <p:cxnSp>
        <p:nvCxnSpPr>
          <p:cNvPr id="7" name="直接连接符 6">
            <a:extLst>
              <a:ext uri="{FF2B5EF4-FFF2-40B4-BE49-F238E27FC236}">
                <a16:creationId xmlns:a16="http://schemas.microsoft.com/office/drawing/2014/main" id="{B0EBAB30-91AC-4CFF-8712-54B0BE2D1267}"/>
              </a:ext>
            </a:extLst>
          </p:cNvPr>
          <p:cNvCxnSpPr/>
          <p:nvPr/>
        </p:nvCxnSpPr>
        <p:spPr>
          <a:xfrm>
            <a:off x="304804" y="786340"/>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B959270-26CF-C4BC-9248-6970F234D606}"/>
              </a:ext>
            </a:extLst>
          </p:cNvPr>
          <p:cNvPicPr>
            <a:picLocks noChangeAspect="1"/>
          </p:cNvPicPr>
          <p:nvPr/>
        </p:nvPicPr>
        <p:blipFill rotWithShape="1">
          <a:blip r:embed="rId3">
            <a:extLst>
              <a:ext uri="{28A0092B-C50C-407E-A947-70E740481C1C}">
                <a14:useLocalDpi xmlns:a14="http://schemas.microsoft.com/office/drawing/2010/main" val="0"/>
              </a:ext>
            </a:extLst>
          </a:blip>
          <a:srcRect l="9147" r="4634"/>
          <a:stretch/>
        </p:blipFill>
        <p:spPr>
          <a:xfrm>
            <a:off x="233596" y="834862"/>
            <a:ext cx="8324967" cy="5577962"/>
          </a:xfrm>
          <a:prstGeom prst="rect">
            <a:avLst/>
          </a:prstGeom>
        </p:spPr>
      </p:pic>
    </p:spTree>
    <p:extLst>
      <p:ext uri="{BB962C8B-B14F-4D97-AF65-F5344CB8AC3E}">
        <p14:creationId xmlns:p14="http://schemas.microsoft.com/office/powerpoint/2010/main" val="85501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B03A3-95C5-4F68-ACF2-968BE8101DF4}"/>
              </a:ext>
            </a:extLst>
          </p:cNvPr>
          <p:cNvSpPr>
            <a:spLocks noGrp="1"/>
          </p:cNvSpPr>
          <p:nvPr>
            <p:ph type="title"/>
          </p:nvPr>
        </p:nvSpPr>
        <p:spPr>
          <a:xfrm>
            <a:off x="450854" y="57154"/>
            <a:ext cx="7886700" cy="721780"/>
          </a:xfrm>
        </p:spPr>
        <p:txBody>
          <a:bodyPr>
            <a:normAutofit/>
          </a:bodyPr>
          <a:lstStyle/>
          <a:p>
            <a:pPr algn="ctr"/>
            <a:r>
              <a:rPr lang="zh-CN" altLang="en-US" sz="3600" dirty="0"/>
              <a:t>理论模型介绍</a:t>
            </a:r>
          </a:p>
        </p:txBody>
      </p:sp>
      <p:sp>
        <p:nvSpPr>
          <p:cNvPr id="4" name="灯片编号占位符 3">
            <a:extLst>
              <a:ext uri="{FF2B5EF4-FFF2-40B4-BE49-F238E27FC236}">
                <a16:creationId xmlns:a16="http://schemas.microsoft.com/office/drawing/2014/main" id="{54434482-74AD-40A4-9EB0-125E1F56D258}"/>
              </a:ext>
            </a:extLst>
          </p:cNvPr>
          <p:cNvSpPr>
            <a:spLocks noGrp="1"/>
          </p:cNvSpPr>
          <p:nvPr>
            <p:ph type="sldNum" sz="quarter" idx="12"/>
          </p:nvPr>
        </p:nvSpPr>
        <p:spPr/>
        <p:txBody>
          <a:bodyPr/>
          <a:lstStyle/>
          <a:p>
            <a:fld id="{6B29DC64-E411-4F36-95D0-5F5A682441C1}" type="slidenum">
              <a:rPr lang="zh-CN" altLang="en-US" smtClean="0"/>
              <a:t>6</a:t>
            </a:fld>
            <a:endParaRPr lang="zh-CN" altLang="en-US"/>
          </a:p>
        </p:txBody>
      </p:sp>
      <p:pic>
        <p:nvPicPr>
          <p:cNvPr id="5" name="图片 4">
            <a:extLst>
              <a:ext uri="{FF2B5EF4-FFF2-40B4-BE49-F238E27FC236}">
                <a16:creationId xmlns:a16="http://schemas.microsoft.com/office/drawing/2014/main" id="{1A3C8A75-94A3-4B58-A23C-6E4E9E2E5A6E}"/>
              </a:ext>
            </a:extLst>
          </p:cNvPr>
          <p:cNvPicPr>
            <a:picLocks noChangeAspect="1"/>
          </p:cNvPicPr>
          <p:nvPr/>
        </p:nvPicPr>
        <p:blipFill>
          <a:blip r:embed="rId3"/>
          <a:stretch>
            <a:fillRect/>
          </a:stretch>
        </p:blipFill>
        <p:spPr>
          <a:xfrm>
            <a:off x="835322" y="1012855"/>
            <a:ext cx="7229711" cy="5427128"/>
          </a:xfrm>
          <a:prstGeom prst="rect">
            <a:avLst/>
          </a:prstGeom>
        </p:spPr>
      </p:pic>
      <p:cxnSp>
        <p:nvCxnSpPr>
          <p:cNvPr id="6" name="直接连接符 5">
            <a:extLst>
              <a:ext uri="{FF2B5EF4-FFF2-40B4-BE49-F238E27FC236}">
                <a16:creationId xmlns:a16="http://schemas.microsoft.com/office/drawing/2014/main" id="{30E0E561-A6B7-4FAA-BC5D-624F6DC2853F}"/>
              </a:ext>
            </a:extLst>
          </p:cNvPr>
          <p:cNvCxnSpPr/>
          <p:nvPr/>
        </p:nvCxnSpPr>
        <p:spPr>
          <a:xfrm>
            <a:off x="304804" y="854076"/>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89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953AE-0348-4A2F-AF29-C83817881BDA}"/>
              </a:ext>
            </a:extLst>
          </p:cNvPr>
          <p:cNvSpPr>
            <a:spLocks noGrp="1"/>
          </p:cNvSpPr>
          <p:nvPr>
            <p:ph type="title"/>
          </p:nvPr>
        </p:nvSpPr>
        <p:spPr>
          <a:xfrm>
            <a:off x="0" y="2"/>
            <a:ext cx="9144000" cy="668866"/>
          </a:xfrm>
        </p:spPr>
        <p:txBody>
          <a:bodyPr>
            <a:normAutofit/>
          </a:bodyPr>
          <a:lstStyle/>
          <a:p>
            <a:pPr algn="ctr"/>
            <a:r>
              <a:rPr lang="zh-CN" altLang="en-US" sz="3600" dirty="0"/>
              <a:t>双核系统模型介绍</a:t>
            </a:r>
          </a:p>
        </p:txBody>
      </p:sp>
      <p:pic>
        <p:nvPicPr>
          <p:cNvPr id="5" name="内容占位符 4">
            <a:extLst>
              <a:ext uri="{FF2B5EF4-FFF2-40B4-BE49-F238E27FC236}">
                <a16:creationId xmlns:a16="http://schemas.microsoft.com/office/drawing/2014/main" id="{EA6EE302-4CFD-449B-81DB-4CDC50198BA0}"/>
              </a:ext>
            </a:extLst>
          </p:cNvPr>
          <p:cNvPicPr>
            <a:picLocks noGrp="1" noChangeAspect="1"/>
          </p:cNvPicPr>
          <p:nvPr>
            <p:ph idx="1"/>
          </p:nvPr>
        </p:nvPicPr>
        <p:blipFill>
          <a:blip r:embed="rId3"/>
          <a:stretch>
            <a:fillRect/>
          </a:stretch>
        </p:blipFill>
        <p:spPr>
          <a:xfrm>
            <a:off x="755505" y="970492"/>
            <a:ext cx="7512530" cy="5277908"/>
          </a:xfrm>
          <a:prstGeom prst="rect">
            <a:avLst/>
          </a:prstGeom>
        </p:spPr>
      </p:pic>
      <p:sp>
        <p:nvSpPr>
          <p:cNvPr id="4" name="灯片编号占位符 3">
            <a:extLst>
              <a:ext uri="{FF2B5EF4-FFF2-40B4-BE49-F238E27FC236}">
                <a16:creationId xmlns:a16="http://schemas.microsoft.com/office/drawing/2014/main" id="{1E482A16-F92D-4166-8B06-78611C0349B2}"/>
              </a:ext>
            </a:extLst>
          </p:cNvPr>
          <p:cNvSpPr>
            <a:spLocks noGrp="1"/>
          </p:cNvSpPr>
          <p:nvPr>
            <p:ph type="sldNum" sz="quarter" idx="12"/>
          </p:nvPr>
        </p:nvSpPr>
        <p:spPr/>
        <p:txBody>
          <a:bodyPr/>
          <a:lstStyle/>
          <a:p>
            <a:fld id="{6B29DC64-E411-4F36-95D0-5F5A682441C1}" type="slidenum">
              <a:rPr lang="zh-CN" altLang="en-US" smtClean="0"/>
              <a:t>7</a:t>
            </a:fld>
            <a:endParaRPr lang="zh-CN" altLang="en-US"/>
          </a:p>
        </p:txBody>
      </p:sp>
      <p:cxnSp>
        <p:nvCxnSpPr>
          <p:cNvPr id="6" name="直接连接符 5">
            <a:extLst>
              <a:ext uri="{FF2B5EF4-FFF2-40B4-BE49-F238E27FC236}">
                <a16:creationId xmlns:a16="http://schemas.microsoft.com/office/drawing/2014/main" id="{60DF3A13-30DA-4A05-B443-C3A9F22CB05F}"/>
              </a:ext>
            </a:extLst>
          </p:cNvPr>
          <p:cNvCxnSpPr/>
          <p:nvPr/>
        </p:nvCxnSpPr>
        <p:spPr>
          <a:xfrm>
            <a:off x="516479" y="760939"/>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91430-D622-4DF2-909C-473B82CE22B2}"/>
              </a:ext>
            </a:extLst>
          </p:cNvPr>
          <p:cNvSpPr>
            <a:spLocks noGrp="1"/>
          </p:cNvSpPr>
          <p:nvPr>
            <p:ph type="title"/>
          </p:nvPr>
        </p:nvSpPr>
        <p:spPr>
          <a:xfrm>
            <a:off x="0" y="2"/>
            <a:ext cx="9144000" cy="854074"/>
          </a:xfrm>
        </p:spPr>
        <p:txBody>
          <a:bodyPr>
            <a:normAutofit/>
          </a:bodyPr>
          <a:lstStyle/>
          <a:p>
            <a:pPr algn="ctr"/>
            <a:r>
              <a:rPr lang="zh-CN" altLang="en-US" sz="3600" dirty="0"/>
              <a:t>俘获过程</a:t>
            </a:r>
          </a:p>
        </p:txBody>
      </p:sp>
      <p:pic>
        <p:nvPicPr>
          <p:cNvPr id="5" name="内容占位符 4">
            <a:extLst>
              <a:ext uri="{FF2B5EF4-FFF2-40B4-BE49-F238E27FC236}">
                <a16:creationId xmlns:a16="http://schemas.microsoft.com/office/drawing/2014/main" id="{E0934920-D56A-4499-BD3D-42D8D1B669BC}"/>
              </a:ext>
            </a:extLst>
          </p:cNvPr>
          <p:cNvPicPr>
            <a:picLocks noGrp="1" noChangeAspect="1"/>
          </p:cNvPicPr>
          <p:nvPr>
            <p:ph idx="1"/>
          </p:nvPr>
        </p:nvPicPr>
        <p:blipFill>
          <a:blip r:embed="rId3"/>
          <a:stretch>
            <a:fillRect/>
          </a:stretch>
        </p:blipFill>
        <p:spPr>
          <a:xfrm>
            <a:off x="769870" y="854076"/>
            <a:ext cx="7476664" cy="5561059"/>
          </a:xfrm>
          <a:prstGeom prst="rect">
            <a:avLst/>
          </a:prstGeom>
        </p:spPr>
      </p:pic>
      <p:sp>
        <p:nvSpPr>
          <p:cNvPr id="4" name="灯片编号占位符 3">
            <a:extLst>
              <a:ext uri="{FF2B5EF4-FFF2-40B4-BE49-F238E27FC236}">
                <a16:creationId xmlns:a16="http://schemas.microsoft.com/office/drawing/2014/main" id="{86AF9C40-05D7-4FD2-9CD6-E2B9E883EDD4}"/>
              </a:ext>
            </a:extLst>
          </p:cNvPr>
          <p:cNvSpPr>
            <a:spLocks noGrp="1"/>
          </p:cNvSpPr>
          <p:nvPr>
            <p:ph type="sldNum" sz="quarter" idx="12"/>
          </p:nvPr>
        </p:nvSpPr>
        <p:spPr/>
        <p:txBody>
          <a:bodyPr/>
          <a:lstStyle/>
          <a:p>
            <a:fld id="{6B29DC64-E411-4F36-95D0-5F5A682441C1}" type="slidenum">
              <a:rPr lang="zh-CN" altLang="en-US" smtClean="0"/>
              <a:t>8</a:t>
            </a:fld>
            <a:endParaRPr lang="zh-CN" altLang="en-US"/>
          </a:p>
        </p:txBody>
      </p:sp>
      <p:cxnSp>
        <p:nvCxnSpPr>
          <p:cNvPr id="7" name="直接连接符 6">
            <a:extLst>
              <a:ext uri="{FF2B5EF4-FFF2-40B4-BE49-F238E27FC236}">
                <a16:creationId xmlns:a16="http://schemas.microsoft.com/office/drawing/2014/main" id="{AB36C8C5-2BCF-460D-A693-C44728170628}"/>
              </a:ext>
            </a:extLst>
          </p:cNvPr>
          <p:cNvCxnSpPr/>
          <p:nvPr/>
        </p:nvCxnSpPr>
        <p:spPr>
          <a:xfrm>
            <a:off x="304804" y="794807"/>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34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CF6AB-67CB-44C7-9CD1-D37D49811E01}"/>
              </a:ext>
            </a:extLst>
          </p:cNvPr>
          <p:cNvSpPr>
            <a:spLocks noGrp="1"/>
          </p:cNvSpPr>
          <p:nvPr>
            <p:ph type="title"/>
          </p:nvPr>
        </p:nvSpPr>
        <p:spPr>
          <a:xfrm>
            <a:off x="0" y="18256"/>
            <a:ext cx="9144000" cy="672460"/>
          </a:xfrm>
        </p:spPr>
        <p:txBody>
          <a:bodyPr>
            <a:normAutofit/>
          </a:bodyPr>
          <a:lstStyle/>
          <a:p>
            <a:pPr algn="ctr"/>
            <a:r>
              <a:rPr lang="zh-CN" altLang="en-US" sz="3600" dirty="0"/>
              <a:t>转移或熔合过程</a:t>
            </a:r>
          </a:p>
        </p:txBody>
      </p:sp>
      <p:pic>
        <p:nvPicPr>
          <p:cNvPr id="5" name="内容占位符 4">
            <a:extLst>
              <a:ext uri="{FF2B5EF4-FFF2-40B4-BE49-F238E27FC236}">
                <a16:creationId xmlns:a16="http://schemas.microsoft.com/office/drawing/2014/main" id="{FE19B236-20AA-4983-9610-5F6B31E5D227}"/>
              </a:ext>
            </a:extLst>
          </p:cNvPr>
          <p:cNvPicPr>
            <a:picLocks noGrp="1" noChangeAspect="1"/>
          </p:cNvPicPr>
          <p:nvPr>
            <p:ph idx="1"/>
          </p:nvPr>
        </p:nvPicPr>
        <p:blipFill>
          <a:blip r:embed="rId3"/>
          <a:stretch>
            <a:fillRect/>
          </a:stretch>
        </p:blipFill>
        <p:spPr>
          <a:xfrm>
            <a:off x="487673" y="939800"/>
            <a:ext cx="8129281" cy="5532591"/>
          </a:xfrm>
          <a:prstGeom prst="rect">
            <a:avLst/>
          </a:prstGeom>
        </p:spPr>
      </p:pic>
      <p:sp>
        <p:nvSpPr>
          <p:cNvPr id="4" name="灯片编号占位符 3">
            <a:extLst>
              <a:ext uri="{FF2B5EF4-FFF2-40B4-BE49-F238E27FC236}">
                <a16:creationId xmlns:a16="http://schemas.microsoft.com/office/drawing/2014/main" id="{4E8709BB-0E98-474C-928C-CA64AAF0ACDF}"/>
              </a:ext>
            </a:extLst>
          </p:cNvPr>
          <p:cNvSpPr>
            <a:spLocks noGrp="1"/>
          </p:cNvSpPr>
          <p:nvPr>
            <p:ph type="sldNum" sz="quarter" idx="12"/>
          </p:nvPr>
        </p:nvSpPr>
        <p:spPr/>
        <p:txBody>
          <a:bodyPr/>
          <a:lstStyle/>
          <a:p>
            <a:fld id="{6B29DC64-E411-4F36-95D0-5F5A682441C1}" type="slidenum">
              <a:rPr lang="zh-CN" altLang="en-US" smtClean="0"/>
              <a:t>9</a:t>
            </a:fld>
            <a:endParaRPr lang="zh-CN" altLang="en-US"/>
          </a:p>
        </p:txBody>
      </p:sp>
      <p:cxnSp>
        <p:nvCxnSpPr>
          <p:cNvPr id="6" name="直接连接符 5">
            <a:extLst>
              <a:ext uri="{FF2B5EF4-FFF2-40B4-BE49-F238E27FC236}">
                <a16:creationId xmlns:a16="http://schemas.microsoft.com/office/drawing/2014/main" id="{BFEB5CB6-7A93-46E4-82F4-909D74948E3D}"/>
              </a:ext>
            </a:extLst>
          </p:cNvPr>
          <p:cNvCxnSpPr/>
          <p:nvPr/>
        </p:nvCxnSpPr>
        <p:spPr>
          <a:xfrm>
            <a:off x="423338" y="811741"/>
            <a:ext cx="81788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4723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9571</TotalTime>
  <Words>2433</Words>
  <Application>Microsoft Office PowerPoint</Application>
  <PresentationFormat>全屏显示(4:3)</PresentationFormat>
  <Paragraphs>204</Paragraphs>
  <Slides>38</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等线</vt:lpstr>
      <vt:lpstr>华文行楷</vt:lpstr>
      <vt:lpstr>楷体</vt:lpstr>
      <vt:lpstr>Arial</vt:lpstr>
      <vt:lpstr>Calibri</vt:lpstr>
      <vt:lpstr>Calibri Light</vt:lpstr>
      <vt:lpstr>Times New Roman</vt:lpstr>
      <vt:lpstr>Wingdings</vt:lpstr>
      <vt:lpstr>Office 主题​​</vt:lpstr>
      <vt:lpstr>超重新元素合成机制研究</vt:lpstr>
      <vt:lpstr>目录</vt:lpstr>
      <vt:lpstr>研究背景</vt:lpstr>
      <vt:lpstr>不同时期的核素图</vt:lpstr>
      <vt:lpstr>核素的合成方法</vt:lpstr>
      <vt:lpstr>理论模型介绍</vt:lpstr>
      <vt:lpstr>双核系统模型介绍</vt:lpstr>
      <vt:lpstr>俘获过程</vt:lpstr>
      <vt:lpstr>转移或熔合过程</vt:lpstr>
      <vt:lpstr>考虑动力学形变</vt:lpstr>
      <vt:lpstr>碎片形成几率扩散过程</vt:lpstr>
      <vt:lpstr>存活过程</vt:lpstr>
      <vt:lpstr>(1) 统一描述熔合、转移反应40,48Ca+248Cm</vt:lpstr>
      <vt:lpstr>40,48Ca+248Cm, Elab = 264 MeV</vt:lpstr>
      <vt:lpstr>40Ca+248Cm→296Lv*</vt:lpstr>
      <vt:lpstr>48Ca+248Cm, Elab = 264 MeV</vt:lpstr>
      <vt:lpstr>（2）熔合过程中的碰撞方向问题</vt:lpstr>
      <vt:lpstr>碰撞方向依赖的位能面</vt:lpstr>
      <vt:lpstr>碰撞方向依赖的总动能分布(TKE)</vt:lpstr>
      <vt:lpstr>不同碰撞能量下的TKE</vt:lpstr>
      <vt:lpstr>48Ca+243Am→291Mc*</vt:lpstr>
      <vt:lpstr>（3）合成超重核过程中的壳效应</vt:lpstr>
      <vt:lpstr>PowerPoint 演示文稿</vt:lpstr>
      <vt:lpstr> 理论计算与实验结果</vt:lpstr>
      <vt:lpstr> 超重新元素Z=119</vt:lpstr>
      <vt:lpstr>总结与展望</vt:lpstr>
      <vt:lpstr>致谢</vt:lpstr>
      <vt:lpstr>致谢</vt:lpstr>
      <vt:lpstr>参考文献</vt:lpstr>
      <vt:lpstr>（2）多核子转移反应的入射道效应</vt:lpstr>
      <vt:lpstr>48Ca, 86Kr, 136Xe, 238U+248Cm</vt:lpstr>
      <vt:lpstr>总动能分布 (TKEs)</vt:lpstr>
      <vt:lpstr>206Hg+248Cm, 238U, 232Th</vt:lpstr>
      <vt:lpstr>产额分布的入射道效应</vt:lpstr>
      <vt:lpstr>新核素合成的入射道效应</vt:lpstr>
      <vt:lpstr>初级、次级碎片分布</vt:lpstr>
      <vt:lpstr>附件</vt:lpstr>
      <vt:lpstr> 超重新元素Z=120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yzuchen</dc:creator>
  <cp:lastModifiedBy>陈 微微</cp:lastModifiedBy>
  <cp:revision>274</cp:revision>
  <dcterms:created xsi:type="dcterms:W3CDTF">2021-06-16T01:56:31Z</dcterms:created>
  <dcterms:modified xsi:type="dcterms:W3CDTF">2023-06-19T07:40:24Z</dcterms:modified>
</cp:coreProperties>
</file>